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1"/>
  </p:notesMasterIdLst>
  <p:sldIdLst>
    <p:sldId id="258" r:id="rId2"/>
    <p:sldId id="256" r:id="rId3"/>
    <p:sldId id="259" r:id="rId4"/>
    <p:sldId id="266" r:id="rId5"/>
    <p:sldId id="267" r:id="rId6"/>
    <p:sldId id="268" r:id="rId7"/>
    <p:sldId id="269" r:id="rId8"/>
    <p:sldId id="270" r:id="rId9"/>
    <p:sldId id="275" r:id="rId10"/>
  </p:sldIdLst>
  <p:sldSz cx="9144000" cy="5143500" type="screen16x9"/>
  <p:notesSz cx="6858000" cy="9144000"/>
  <p:embeddedFontLst>
    <p:embeddedFont>
      <p:font typeface="Maven Pro Medium" panose="00000600000000000000" pitchFamily="2" charset="0"/>
      <p:regular r:id="rId12"/>
      <p:bold r:id="rId13"/>
    </p:embeddedFont>
    <p:embeddedFont>
      <p:font typeface="Segoe Print" panose="02000600000000000000" pitchFamily="2" charset="0"/>
      <p:regular r:id="rId14"/>
      <p:bold r:id="rId15"/>
    </p:embeddedFont>
    <p:embeddedFont>
      <p:font typeface="Nirmala UI" panose="020B0502040204020203" pitchFamily="34" charset="0"/>
      <p:regular r:id="rId16"/>
      <p:bold r:id="rId17"/>
    </p:embeddedFont>
    <p:embeddedFont>
      <p:font typeface="Calibri" panose="020F0502020204030204" pitchFamily="34" charset="0"/>
      <p:regular r:id="rId18"/>
      <p:bold r:id="rId19"/>
      <p:italic r:id="rId20"/>
      <p:boldItalic r:id="rId21"/>
    </p:embeddedFont>
    <p:embeddedFont>
      <p:font typeface="Abel" panose="02000506030000020004" pitchFamily="2" charset="0"/>
      <p:regular r:id="rId22"/>
    </p:embeddedFont>
    <p:embeddedFont>
      <p:font typeface="Permanent Marker" panose="020B0604020202020204" charset="0"/>
      <p:regular r:id="rId23"/>
    </p:embeddedFont>
    <p:embeddedFont>
      <p:font typeface="Maven Pro" panose="00000500000000000000" pitchFamily="2"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B40"/>
    <a:srgbClr val="70B43D"/>
    <a:srgbClr val="B6E5FC"/>
    <a:srgbClr val="009FE3"/>
    <a:srgbClr val="FFCD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First of all, I’d like to thank the organisers for the opportunity to share with you our project. FAIR4Health started on last December and we are looking forward to establish collaborations and synergies at any level with all EU initiatives dealing with FAIR data in the health domain. So in case you are involved in other similar initiatives, please don’t hesitate to contact me at the end of the session and I will put you in contact with the coordinators to set out potential collaborations.</a:t>
            </a:r>
            <a:endParaRPr/>
          </a:p>
        </p:txBody>
      </p:sp>
    </p:spTree>
    <p:extLst>
      <p:ext uri="{BB962C8B-B14F-4D97-AF65-F5344CB8AC3E}">
        <p14:creationId xmlns:p14="http://schemas.microsoft.com/office/powerpoint/2010/main" val="2371344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First of all, I’d like to thank the organisers for the opportunity to share with you our project. FAIR4Health started on last December and we are looking forward to establish collaborations and synergies at any level with all EU initiatives dealing with FAIR data in the health domain. So in case you are involved in other similar initiatives, please don’t hesitate to contact me at the end of the session and I will put you in contact with the coordinators to set out potential collaborations.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55aafb8af0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g55aafb8af0_1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 overall objective of FAIR4Health is to facilitate and encourage the EU health research community to FAIRify, share and reuse their datasets derived from publicly funded research initiatives.</a:t>
            </a:r>
            <a:endParaRPr/>
          </a:p>
          <a:p>
            <a:pPr marL="0" lvl="0" indent="0" algn="l" rtl="0">
              <a:lnSpc>
                <a:spcPct val="100000"/>
              </a:lnSpc>
              <a:spcBef>
                <a:spcPts val="0"/>
              </a:spcBef>
              <a:spcAft>
                <a:spcPts val="0"/>
              </a:spcAft>
              <a:buSzPts val="1100"/>
              <a:buNone/>
            </a:pPr>
            <a:r>
              <a:rPr lang="en"/>
              <a:t>Specific Objective 1. To design and implement an effective outreach strategy at EU level based on trust building and shared benefit </a:t>
            </a:r>
            <a:endParaRPr/>
          </a:p>
          <a:p>
            <a:pPr marL="0" lvl="0" indent="0" algn="l" rtl="0">
              <a:lnSpc>
                <a:spcPct val="100000"/>
              </a:lnSpc>
              <a:spcBef>
                <a:spcPts val="0"/>
              </a:spcBef>
              <a:spcAft>
                <a:spcPts val="0"/>
              </a:spcAft>
              <a:buSzPts val="1100"/>
              <a:buNone/>
            </a:pPr>
            <a:r>
              <a:rPr lang="en"/>
              <a:t>Specific Objective 2. To produce a set of guidelines to inform a number of Research Data Alliance recommendations in order to set the foundations for a FAIR data certification roadmap to guarantee high quality of data</a:t>
            </a:r>
            <a:endParaRPr/>
          </a:p>
          <a:p>
            <a:pPr marL="0" lvl="0" indent="0" algn="l" rtl="0">
              <a:lnSpc>
                <a:spcPct val="100000"/>
              </a:lnSpc>
              <a:spcBef>
                <a:spcPts val="0"/>
              </a:spcBef>
              <a:spcAft>
                <a:spcPts val="0"/>
              </a:spcAft>
              <a:buClr>
                <a:schemeClr val="dk1"/>
              </a:buClr>
              <a:buSzPts val="1100"/>
              <a:buFont typeface="Arial"/>
              <a:buNone/>
            </a:pPr>
            <a:r>
              <a:rPr lang="en"/>
              <a:t>Specific Objective 3. To develop and validate intuitive, user-centered technological tools to enable the translation from raw (meta)data to FAIR (meta)data and support the FAIRification workflow</a:t>
            </a:r>
            <a:endParaRPr/>
          </a:p>
          <a:p>
            <a:pPr marL="0" lvl="0" indent="0" algn="l" rtl="0">
              <a:lnSpc>
                <a:spcPct val="100000"/>
              </a:lnSpc>
              <a:spcBef>
                <a:spcPts val="0"/>
              </a:spcBef>
              <a:spcAft>
                <a:spcPts val="0"/>
              </a:spcAft>
              <a:buClr>
                <a:schemeClr val="dk1"/>
              </a:buClr>
              <a:buSzPts val="1100"/>
              <a:buFont typeface="Arial"/>
              <a:buNone/>
            </a:pPr>
            <a:r>
              <a:rPr lang="en"/>
              <a:t>Specific Objective 4. To demonstrate the potential impact that the implementation of such FAIR data strategy will have in terms of health outcomes and health research through the development and validation of 2 pathfinder case studies.</a:t>
            </a: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3760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chemeClr val="dk1"/>
                </a:solidFill>
              </a:rPr>
              <a:t>FAIR4Health will design, develop and demonstrate 2 pathfinder use cases, in this case they will be innovative eHealth services based on FAIR data reuse.</a:t>
            </a: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The first one will address the feasibility for health researchers to work with FAIRified and federated datasets to support the discovery of disease onset triggers and disease association patterns in comorbid patients, and demonstrate the reproducibility of such research.</a:t>
            </a: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The second one will address the development of an innovative prediction service for 30-days readmission risk in complex chronic patients making use of a privacy preserving distributed data mining approach.</a:t>
            </a:r>
            <a:endParaRPr>
              <a:solidFill>
                <a:schemeClr val="dk1"/>
              </a:solidFill>
            </a:endParaRPr>
          </a:p>
        </p:txBody>
      </p:sp>
    </p:spTree>
    <p:extLst>
      <p:ext uri="{BB962C8B-B14F-4D97-AF65-F5344CB8AC3E}">
        <p14:creationId xmlns:p14="http://schemas.microsoft.com/office/powerpoint/2010/main" val="963995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47352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p:txBody>
      </p:sp>
    </p:spTree>
    <p:extLst>
      <p:ext uri="{BB962C8B-B14F-4D97-AF65-F5344CB8AC3E}">
        <p14:creationId xmlns:p14="http://schemas.microsoft.com/office/powerpoint/2010/main" val="1739735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155041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4117255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4" r:id="rId3"/>
    <p:sldLayoutId id="2147483655" r:id="rId4"/>
    <p:sldLayoutId id="2147483656" r:id="rId5"/>
    <p:sldLayoutId id="2147483657" r:id="rId6"/>
    <p:sldLayoutId id="2147483658" r:id="rId7"/>
    <p:sldLayoutId id="2147483660" r:id="rId8"/>
    <p:sldLayoutId id="214748366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hyperlink" Target="http://www.fair4health.e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30.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hyperlink" Target="http://www.fair4health.eu/" TargetMode="External"/><Relationship Id="rId4"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1098321"/>
            <a:ext cx="8520600" cy="1524738"/>
          </a:xfrm>
          <a:prstGeom prst="rect">
            <a:avLst/>
          </a:prstGeom>
          <a:noFill/>
          <a:ln>
            <a:noFill/>
          </a:ln>
        </p:spPr>
        <p:txBody>
          <a:bodyPr spcFirstLastPara="1" wrap="square" lIns="91425" tIns="91425" rIns="91425" bIns="91425" anchor="ctr" anchorCtr="0">
            <a:noAutofit/>
          </a:bodyPr>
          <a:lstStyle/>
          <a:p>
            <a:pPr lvl="0"/>
            <a:r>
              <a:rPr lang="en-US" sz="3600" dirty="0">
                <a:latin typeface="Maven Pro Medium"/>
                <a:ea typeface="Maven Pro Medium"/>
                <a:cs typeface="Maven Pro Medium"/>
                <a:sym typeface="Maven Pro Medium"/>
              </a:rPr>
              <a:t>From Raw Data to FAIR Data: FAIR4Health vision</a:t>
            </a:r>
          </a:p>
        </p:txBody>
      </p:sp>
      <p:sp>
        <p:nvSpPr>
          <p:cNvPr id="55" name="Google Shape;55;p13"/>
          <p:cNvSpPr txBox="1">
            <a:spLocks noGrp="1"/>
          </p:cNvSpPr>
          <p:nvPr>
            <p:ph type="subTitle" idx="1"/>
          </p:nvPr>
        </p:nvSpPr>
        <p:spPr>
          <a:xfrm>
            <a:off x="311700" y="2600527"/>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2400" dirty="0">
                <a:latin typeface="Abel"/>
                <a:ea typeface="Abel"/>
                <a:cs typeface="Abel"/>
                <a:sym typeface="Abel"/>
              </a:rPr>
              <a:t>FAIR Health Data Sharing Initiatives in Europe: Opportunities and Challenges for International </a:t>
            </a:r>
            <a:r>
              <a:rPr lang="en-GB" sz="2400" dirty="0" err="1">
                <a:latin typeface="Abel"/>
                <a:ea typeface="Abel"/>
                <a:cs typeface="Abel"/>
                <a:sym typeface="Abel"/>
              </a:rPr>
              <a:t>Cooperatio</a:t>
            </a:r>
            <a:r>
              <a:rPr lang="es-ES" sz="2400" dirty="0">
                <a:latin typeface="Abel"/>
                <a:ea typeface="Abel"/>
                <a:cs typeface="Abel"/>
                <a:sym typeface="Abel"/>
              </a:rPr>
              <a:t>n</a:t>
            </a:r>
            <a:endParaRPr sz="2400" dirty="0">
              <a:latin typeface="Abel"/>
              <a:ea typeface="Abel"/>
              <a:cs typeface="Abel"/>
              <a:sym typeface="Abel"/>
            </a:endParaRPr>
          </a:p>
          <a:p>
            <a:pPr marL="0" lvl="0" indent="0" algn="ctr" rtl="0">
              <a:lnSpc>
                <a:spcPct val="100000"/>
              </a:lnSpc>
              <a:spcBef>
                <a:spcPts val="0"/>
              </a:spcBef>
              <a:spcAft>
                <a:spcPts val="0"/>
              </a:spcAft>
              <a:buSzPts val="2800"/>
              <a:buNone/>
            </a:pPr>
            <a:endParaRPr lang="en-GB" sz="1400" dirty="0">
              <a:latin typeface="Abel"/>
              <a:ea typeface="Abel"/>
              <a:cs typeface="Abel"/>
              <a:sym typeface="Abel"/>
            </a:endParaRPr>
          </a:p>
          <a:p>
            <a:pPr marL="0" lvl="0" indent="0" algn="ctr" rtl="0">
              <a:lnSpc>
                <a:spcPct val="100000"/>
              </a:lnSpc>
              <a:spcBef>
                <a:spcPts val="0"/>
              </a:spcBef>
              <a:spcAft>
                <a:spcPts val="0"/>
              </a:spcAft>
              <a:buSzPts val="2800"/>
              <a:buNone/>
            </a:pPr>
            <a:r>
              <a:rPr lang="es-ES" sz="1600" b="1" dirty="0">
                <a:solidFill>
                  <a:schemeClr val="tx1"/>
                </a:solidFill>
                <a:latin typeface="Abel"/>
                <a:ea typeface="Abel"/>
                <a:cs typeface="Abel"/>
                <a:sym typeface="Abel"/>
              </a:rPr>
              <a:t>Kiko Núñez</a:t>
            </a:r>
            <a:endParaRPr lang="es-ES" sz="1600" b="1" dirty="0">
              <a:latin typeface="Abel"/>
              <a:ea typeface="Abel"/>
              <a:cs typeface="Abel"/>
              <a:sym typeface="Abel"/>
            </a:endParaRPr>
          </a:p>
          <a:p>
            <a:pPr marL="0" lvl="0" indent="0" algn="ctr" rtl="0">
              <a:lnSpc>
                <a:spcPct val="100000"/>
              </a:lnSpc>
              <a:spcBef>
                <a:spcPts val="0"/>
              </a:spcBef>
              <a:spcAft>
                <a:spcPts val="0"/>
              </a:spcAft>
              <a:buSzPts val="2800"/>
              <a:buNone/>
            </a:pPr>
            <a:r>
              <a:rPr lang="es-ES" sz="1200" dirty="0">
                <a:latin typeface="Abel"/>
                <a:ea typeface="Abel"/>
                <a:cs typeface="Abel"/>
                <a:sym typeface="Abel"/>
              </a:rPr>
              <a:t>FAIR4Health </a:t>
            </a:r>
            <a:r>
              <a:rPr lang="es-ES" sz="1200" dirty="0" err="1">
                <a:latin typeface="Abel"/>
                <a:ea typeface="Abel"/>
                <a:cs typeface="Abel"/>
                <a:sym typeface="Abel"/>
              </a:rPr>
              <a:t>Executive</a:t>
            </a:r>
            <a:r>
              <a:rPr lang="es-ES" sz="1200" dirty="0">
                <a:latin typeface="Abel"/>
                <a:ea typeface="Abel"/>
                <a:cs typeface="Abel"/>
                <a:sym typeface="Abel"/>
              </a:rPr>
              <a:t> </a:t>
            </a:r>
            <a:r>
              <a:rPr lang="es-ES" sz="1200" dirty="0" err="1">
                <a:latin typeface="Abel"/>
                <a:ea typeface="Abel"/>
                <a:cs typeface="Abel"/>
                <a:sym typeface="Abel"/>
              </a:rPr>
              <a:t>Coordinator</a:t>
            </a:r>
            <a:endParaRPr lang="es-ES" sz="1200" dirty="0">
              <a:latin typeface="Abel"/>
              <a:ea typeface="Abel"/>
              <a:cs typeface="Abel"/>
              <a:sym typeface="Abel"/>
            </a:endParaRPr>
          </a:p>
          <a:p>
            <a:pPr marL="0" lvl="0" indent="0" algn="ctr" rtl="0">
              <a:lnSpc>
                <a:spcPct val="100000"/>
              </a:lnSpc>
              <a:spcBef>
                <a:spcPts val="0"/>
              </a:spcBef>
              <a:spcAft>
                <a:spcPts val="0"/>
              </a:spcAft>
              <a:buSzPts val="2800"/>
              <a:buNone/>
            </a:pPr>
            <a:r>
              <a:rPr lang="es-ES" sz="1200" dirty="0" err="1">
                <a:latin typeface="Abel"/>
                <a:ea typeface="Abel"/>
                <a:cs typeface="Abel"/>
                <a:sym typeface="Abel"/>
              </a:rPr>
              <a:t>Institute</a:t>
            </a:r>
            <a:r>
              <a:rPr lang="es-ES" sz="1200" dirty="0">
                <a:latin typeface="Abel"/>
                <a:ea typeface="Abel"/>
                <a:cs typeface="Abel"/>
                <a:sym typeface="Abel"/>
              </a:rPr>
              <a:t> </a:t>
            </a:r>
            <a:r>
              <a:rPr lang="es-ES" sz="1200" dirty="0" err="1">
                <a:latin typeface="Abel"/>
                <a:ea typeface="Abel"/>
                <a:cs typeface="Abel"/>
                <a:sym typeface="Abel"/>
              </a:rPr>
              <a:t>of</a:t>
            </a:r>
            <a:r>
              <a:rPr lang="es-ES" sz="1200" dirty="0">
                <a:latin typeface="Abel"/>
                <a:ea typeface="Abel"/>
                <a:cs typeface="Abel"/>
                <a:sym typeface="Abel"/>
              </a:rPr>
              <a:t> </a:t>
            </a:r>
            <a:r>
              <a:rPr lang="es-ES" sz="1200" dirty="0" err="1">
                <a:latin typeface="Abel"/>
                <a:ea typeface="Abel"/>
                <a:cs typeface="Abel"/>
                <a:sym typeface="Abel"/>
              </a:rPr>
              <a:t>Biomedicine</a:t>
            </a:r>
            <a:r>
              <a:rPr lang="es-ES" sz="1200" dirty="0">
                <a:latin typeface="Abel"/>
                <a:ea typeface="Abel"/>
                <a:cs typeface="Abel"/>
                <a:sym typeface="Abel"/>
              </a:rPr>
              <a:t> </a:t>
            </a:r>
            <a:r>
              <a:rPr lang="es-ES" sz="1200" dirty="0" err="1">
                <a:latin typeface="Abel"/>
                <a:ea typeface="Abel"/>
                <a:cs typeface="Abel"/>
                <a:sym typeface="Abel"/>
              </a:rPr>
              <a:t>of</a:t>
            </a:r>
            <a:r>
              <a:rPr lang="es-ES" sz="1200" dirty="0">
                <a:latin typeface="Abel"/>
                <a:ea typeface="Abel"/>
                <a:cs typeface="Abel"/>
                <a:sym typeface="Abel"/>
              </a:rPr>
              <a:t> </a:t>
            </a:r>
            <a:r>
              <a:rPr lang="es-ES" sz="1200" dirty="0" err="1">
                <a:latin typeface="Abel"/>
                <a:ea typeface="Abel"/>
                <a:cs typeface="Abel"/>
                <a:sym typeface="Abel"/>
              </a:rPr>
              <a:t>Seville</a:t>
            </a:r>
            <a:r>
              <a:rPr lang="es-ES" sz="1200" dirty="0">
                <a:latin typeface="Abel"/>
                <a:ea typeface="Abel"/>
                <a:cs typeface="Abel"/>
                <a:sym typeface="Abel"/>
              </a:rPr>
              <a:t>, </a:t>
            </a:r>
            <a:r>
              <a:rPr lang="es-ES" sz="1200" dirty="0" err="1">
                <a:latin typeface="Abel"/>
                <a:ea typeface="Abel"/>
                <a:cs typeface="Abel"/>
                <a:sym typeface="Abel"/>
              </a:rPr>
              <a:t>Spain</a:t>
            </a:r>
            <a:endParaRPr lang="es-ES" sz="1200" dirty="0">
              <a:latin typeface="Abel"/>
              <a:ea typeface="Abel"/>
              <a:cs typeface="Abel"/>
              <a:sym typeface="Abel"/>
            </a:endParaRPr>
          </a:p>
          <a:p>
            <a:pPr marL="0" lvl="0" indent="0" algn="ctr" rtl="0">
              <a:lnSpc>
                <a:spcPct val="100000"/>
              </a:lnSpc>
              <a:spcBef>
                <a:spcPts val="0"/>
              </a:spcBef>
              <a:spcAft>
                <a:spcPts val="0"/>
              </a:spcAft>
              <a:buSzPts val="2800"/>
              <a:buNone/>
            </a:pPr>
            <a:endParaRPr sz="1400" dirty="0">
              <a:latin typeface="Abel"/>
              <a:ea typeface="Abel"/>
              <a:cs typeface="Abel"/>
              <a:sym typeface="Abel"/>
            </a:endParaRPr>
          </a:p>
        </p:txBody>
      </p:sp>
      <p:pic>
        <p:nvPicPr>
          <p:cNvPr id="7" name="Google Shape;56;p13">
            <a:extLst>
              <a:ext uri="{FF2B5EF4-FFF2-40B4-BE49-F238E27FC236}">
                <a16:creationId xmlns:a16="http://schemas.microsoft.com/office/drawing/2014/main" id="{B8D5029B-370A-40CA-A63A-A4A97282C3AA}"/>
              </a:ext>
            </a:extLst>
          </p:cNvPr>
          <p:cNvPicPr preferRelativeResize="0">
            <a:picLocks noChangeAspect="1"/>
          </p:cNvPicPr>
          <p:nvPr/>
        </p:nvPicPr>
        <p:blipFill rotWithShape="1">
          <a:blip r:embed="rId3">
            <a:alphaModFix/>
          </a:blip>
          <a:srcRect/>
          <a:stretch/>
        </p:blipFill>
        <p:spPr>
          <a:xfrm>
            <a:off x="80090" y="6674"/>
            <a:ext cx="2118824" cy="794240"/>
          </a:xfrm>
          <a:prstGeom prst="rect">
            <a:avLst/>
          </a:prstGeom>
          <a:noFill/>
          <a:ln>
            <a:noFill/>
          </a:ln>
        </p:spPr>
      </p:pic>
      <p:pic>
        <p:nvPicPr>
          <p:cNvPr id="3" name="Imagen 2">
            <a:extLst>
              <a:ext uri="{FF2B5EF4-FFF2-40B4-BE49-F238E27FC236}">
                <a16:creationId xmlns:a16="http://schemas.microsoft.com/office/drawing/2014/main" id="{E4783681-010B-44AB-B3F6-B46BDD1E5AF3}"/>
              </a:ext>
            </a:extLst>
          </p:cNvPr>
          <p:cNvPicPr>
            <a:picLocks noChangeAspect="1"/>
          </p:cNvPicPr>
          <p:nvPr/>
        </p:nvPicPr>
        <p:blipFill>
          <a:blip r:embed="rId4"/>
          <a:stretch>
            <a:fillRect/>
          </a:stretch>
        </p:blipFill>
        <p:spPr>
          <a:xfrm>
            <a:off x="4492171" y="6674"/>
            <a:ext cx="4651829" cy="799533"/>
          </a:xfrm>
          <a:prstGeom prst="rect">
            <a:avLst/>
          </a:prstGeom>
        </p:spPr>
      </p:pic>
    </p:spTree>
    <p:extLst>
      <p:ext uri="{BB962C8B-B14F-4D97-AF65-F5344CB8AC3E}">
        <p14:creationId xmlns:p14="http://schemas.microsoft.com/office/powerpoint/2010/main" val="2299882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736019" y="96490"/>
            <a:ext cx="7407980" cy="427744"/>
          </a:xfrm>
          <a:prstGeom prst="rect">
            <a:avLst/>
          </a:prstGeom>
          <a:noFill/>
          <a:ln>
            <a:noFill/>
          </a:ln>
        </p:spPr>
        <p:txBody>
          <a:bodyPr spcFirstLastPara="1" wrap="square" lIns="91425" tIns="91425" rIns="91425" bIns="91425" anchor="b" anchorCtr="0">
            <a:noAutofit/>
          </a:bodyPr>
          <a:lstStyle/>
          <a:p>
            <a:pPr marL="0" lvl="0" indent="0" rtl="0">
              <a:lnSpc>
                <a:spcPct val="100000"/>
              </a:lnSpc>
              <a:spcBef>
                <a:spcPts val="0"/>
              </a:spcBef>
              <a:spcAft>
                <a:spcPts val="0"/>
              </a:spcAft>
              <a:buSzPts val="5200"/>
              <a:buNone/>
            </a:pPr>
            <a:r>
              <a:rPr lang="en" sz="1800" dirty="0">
                <a:latin typeface="Maven Pro Medium"/>
                <a:ea typeface="Maven Pro Medium"/>
                <a:cs typeface="Maven Pro Medium"/>
                <a:sym typeface="Maven Pro Medium"/>
              </a:rPr>
              <a:t>Improving Health Research in EU through FAIR data</a:t>
            </a:r>
            <a:endParaRPr sz="1400" dirty="0">
              <a:latin typeface="Maven Pro Medium"/>
              <a:ea typeface="Maven Pro Medium"/>
              <a:cs typeface="Maven Pro Medium"/>
              <a:sym typeface="Maven Pro Medium"/>
            </a:endParaRPr>
          </a:p>
        </p:txBody>
      </p:sp>
      <p:pic>
        <p:nvPicPr>
          <p:cNvPr id="56" name="Google Shape;56;p13"/>
          <p:cNvPicPr preferRelativeResize="0">
            <a:picLocks noChangeAspect="1"/>
          </p:cNvPicPr>
          <p:nvPr/>
        </p:nvPicPr>
        <p:blipFill rotWithShape="1">
          <a:blip r:embed="rId4">
            <a:alphaModFix/>
          </a:blip>
          <a:srcRect/>
          <a:stretch/>
        </p:blipFill>
        <p:spPr>
          <a:xfrm>
            <a:off x="80090" y="6674"/>
            <a:ext cx="1655929" cy="620724"/>
          </a:xfrm>
          <a:prstGeom prst="rect">
            <a:avLst/>
          </a:prstGeom>
          <a:noFill/>
          <a:ln>
            <a:noFill/>
          </a:ln>
        </p:spPr>
      </p:pic>
      <p:pic>
        <p:nvPicPr>
          <p:cNvPr id="7" name="Google Shape;134;p21">
            <a:extLst>
              <a:ext uri="{FF2B5EF4-FFF2-40B4-BE49-F238E27FC236}">
                <a16:creationId xmlns:a16="http://schemas.microsoft.com/office/drawing/2014/main" id="{AA393A4F-F5E8-4D95-89AF-BF37FF222FAD}"/>
              </a:ext>
            </a:extLst>
          </p:cNvPr>
          <p:cNvPicPr preferRelativeResize="0">
            <a:picLocks noChangeAspect="1"/>
          </p:cNvPicPr>
          <p:nvPr/>
        </p:nvPicPr>
        <p:blipFill rotWithShape="1">
          <a:blip r:embed="rId5">
            <a:alphaModFix/>
          </a:blip>
          <a:srcRect/>
          <a:stretch/>
        </p:blipFill>
        <p:spPr>
          <a:xfrm>
            <a:off x="80090" y="641011"/>
            <a:ext cx="4288887" cy="2397235"/>
          </a:xfrm>
          <a:prstGeom prst="rect">
            <a:avLst/>
          </a:prstGeom>
          <a:noFill/>
          <a:ln>
            <a:noFill/>
          </a:ln>
        </p:spPr>
      </p:pic>
      <p:pic>
        <p:nvPicPr>
          <p:cNvPr id="2" name="Imagen 1">
            <a:extLst>
              <a:ext uri="{FF2B5EF4-FFF2-40B4-BE49-F238E27FC236}">
                <a16:creationId xmlns:a16="http://schemas.microsoft.com/office/drawing/2014/main" id="{78A8D2CD-0CA0-4592-ACE5-6E5106FFE3B6}"/>
              </a:ext>
            </a:extLst>
          </p:cNvPr>
          <p:cNvPicPr>
            <a:picLocks noChangeAspect="1"/>
          </p:cNvPicPr>
          <p:nvPr/>
        </p:nvPicPr>
        <p:blipFill>
          <a:blip r:embed="rId6"/>
          <a:stretch>
            <a:fillRect/>
          </a:stretch>
        </p:blipFill>
        <p:spPr>
          <a:xfrm>
            <a:off x="80090" y="3117273"/>
            <a:ext cx="4288887" cy="1970098"/>
          </a:xfrm>
          <a:prstGeom prst="rect">
            <a:avLst/>
          </a:prstGeom>
        </p:spPr>
      </p:pic>
      <p:sp>
        <p:nvSpPr>
          <p:cNvPr id="55" name="Google Shape;55;p13"/>
          <p:cNvSpPr txBox="1">
            <a:spLocks noGrp="1"/>
          </p:cNvSpPr>
          <p:nvPr>
            <p:ph type="subTitle" idx="1"/>
          </p:nvPr>
        </p:nvSpPr>
        <p:spPr>
          <a:xfrm>
            <a:off x="4504435" y="3935676"/>
            <a:ext cx="4537360" cy="616186"/>
          </a:xfrm>
          <a:prstGeom prst="rect">
            <a:avLst/>
          </a:prstGeom>
          <a:solidFill>
            <a:srgbClr val="FFFF00"/>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r>
              <a:rPr lang="es-ES" sz="1400" dirty="0">
                <a:solidFill>
                  <a:schemeClr val="tx1"/>
                </a:solidFill>
                <a:latin typeface="Abel"/>
                <a:ea typeface="Abel"/>
                <a:cs typeface="Abel"/>
                <a:sym typeface="Abel"/>
              </a:rPr>
              <a:t>EC </a:t>
            </a:r>
            <a:r>
              <a:rPr lang="es-ES" sz="1400" dirty="0" err="1">
                <a:solidFill>
                  <a:schemeClr val="tx1"/>
                </a:solidFill>
                <a:latin typeface="Abel"/>
                <a:ea typeface="Abel"/>
                <a:cs typeface="Abel"/>
                <a:sym typeface="Abel"/>
              </a:rPr>
              <a:t>funding</a:t>
            </a:r>
            <a:r>
              <a:rPr lang="es-ES" sz="1400" dirty="0">
                <a:solidFill>
                  <a:schemeClr val="tx1"/>
                </a:solidFill>
                <a:latin typeface="Abel"/>
                <a:ea typeface="Abel"/>
                <a:cs typeface="Abel"/>
                <a:sym typeface="Abel"/>
              </a:rPr>
              <a:t>: </a:t>
            </a:r>
            <a:r>
              <a:rPr lang="es-ES" sz="1400" b="1" dirty="0">
                <a:solidFill>
                  <a:schemeClr val="tx1"/>
                </a:solidFill>
                <a:latin typeface="Abel"/>
                <a:ea typeface="Abel"/>
                <a:cs typeface="Abel"/>
                <a:sym typeface="Abel"/>
              </a:rPr>
              <a:t>2,999,053.75 €</a:t>
            </a:r>
            <a:endParaRPr sz="1400" b="1" dirty="0">
              <a:solidFill>
                <a:schemeClr val="tx1"/>
              </a:solidFill>
              <a:latin typeface="Abel" panose="02000506030000020004" pitchFamily="2" charset="0"/>
              <a:ea typeface="Abel"/>
              <a:cs typeface="Abel"/>
              <a:sym typeface="Abel"/>
            </a:endParaRPr>
          </a:p>
        </p:txBody>
      </p:sp>
      <p:sp>
        <p:nvSpPr>
          <p:cNvPr id="32" name="Google Shape;281;p32">
            <a:extLst>
              <a:ext uri="{FF2B5EF4-FFF2-40B4-BE49-F238E27FC236}">
                <a16:creationId xmlns:a16="http://schemas.microsoft.com/office/drawing/2014/main" id="{86679CCB-445C-491A-8527-5A8203BE827E}"/>
              </a:ext>
            </a:extLst>
          </p:cNvPr>
          <p:cNvSpPr txBox="1"/>
          <p:nvPr/>
        </p:nvSpPr>
        <p:spPr>
          <a:xfrm>
            <a:off x="7553400" y="4689135"/>
            <a:ext cx="14382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accent5"/>
                </a:solidFill>
                <a:latin typeface="Maven Pro"/>
                <a:ea typeface="Maven Pro"/>
                <a:cs typeface="Maven Pro"/>
                <a:sym typeface="Maven Pro"/>
              </a:rPr>
              <a:t>@FAIR4Health</a:t>
            </a:r>
            <a:endParaRPr sz="1400" b="1" i="0" u="none" strike="noStrike" cap="none" dirty="0">
              <a:solidFill>
                <a:schemeClr val="accent5"/>
              </a:solidFill>
              <a:latin typeface="Maven Pro"/>
              <a:ea typeface="Maven Pro"/>
              <a:cs typeface="Maven Pro"/>
              <a:sym typeface="Maven Pro"/>
            </a:endParaRPr>
          </a:p>
        </p:txBody>
      </p:sp>
      <p:sp>
        <p:nvSpPr>
          <p:cNvPr id="33" name="Google Shape;283;p32">
            <a:extLst>
              <a:ext uri="{FF2B5EF4-FFF2-40B4-BE49-F238E27FC236}">
                <a16:creationId xmlns:a16="http://schemas.microsoft.com/office/drawing/2014/main" id="{6A6B3E6A-F88D-47BC-BFC2-9F3F4C6B7D45}"/>
              </a:ext>
            </a:extLst>
          </p:cNvPr>
          <p:cNvSpPr txBox="1"/>
          <p:nvPr/>
        </p:nvSpPr>
        <p:spPr>
          <a:xfrm>
            <a:off x="4921266" y="4698600"/>
            <a:ext cx="2204827"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sng" strike="noStrike" cap="none" dirty="0">
                <a:solidFill>
                  <a:schemeClr val="hlink"/>
                </a:solidFill>
                <a:latin typeface="Maven Pro"/>
                <a:ea typeface="Maven Pro"/>
                <a:cs typeface="Maven Pro"/>
                <a:sym typeface="Maven Pro"/>
                <a:hlinkClick r:id="rId7"/>
              </a:rPr>
              <a:t>www.</a:t>
            </a:r>
            <a:r>
              <a:rPr lang="es-ES" sz="1400" b="1" i="0" u="sng" strike="noStrike" cap="none" dirty="0" err="1">
                <a:solidFill>
                  <a:schemeClr val="hlink"/>
                </a:solidFill>
                <a:latin typeface="Maven Pro"/>
                <a:ea typeface="Maven Pro"/>
                <a:cs typeface="Maven Pro"/>
                <a:sym typeface="Maven Pro"/>
                <a:hlinkClick r:id="rId7"/>
              </a:rPr>
              <a:t>fair</a:t>
            </a:r>
            <a:r>
              <a:rPr lang="en" sz="1400" b="1" i="0" u="sng" strike="noStrike" cap="none" dirty="0">
                <a:solidFill>
                  <a:schemeClr val="hlink"/>
                </a:solidFill>
                <a:latin typeface="Maven Pro"/>
                <a:ea typeface="Maven Pro"/>
                <a:cs typeface="Maven Pro"/>
                <a:sym typeface="Maven Pro"/>
                <a:hlinkClick r:id="rId7"/>
              </a:rPr>
              <a:t>4</a:t>
            </a:r>
            <a:r>
              <a:rPr lang="es-ES" sz="1400" b="1" i="0" u="sng" strike="noStrike" cap="none" dirty="0">
                <a:solidFill>
                  <a:schemeClr val="hlink"/>
                </a:solidFill>
                <a:latin typeface="Maven Pro"/>
                <a:ea typeface="Maven Pro"/>
                <a:cs typeface="Maven Pro"/>
                <a:sym typeface="Maven Pro"/>
                <a:hlinkClick r:id="rId7"/>
              </a:rPr>
              <a:t>h</a:t>
            </a:r>
            <a:r>
              <a:rPr lang="en" sz="1400" b="1" i="0" u="sng" strike="noStrike" cap="none" dirty="0">
                <a:solidFill>
                  <a:schemeClr val="hlink"/>
                </a:solidFill>
                <a:latin typeface="Maven Pro"/>
                <a:ea typeface="Maven Pro"/>
                <a:cs typeface="Maven Pro"/>
                <a:sym typeface="Maven Pro"/>
                <a:hlinkClick r:id="rId7"/>
              </a:rPr>
              <a:t>ealth.eu</a:t>
            </a:r>
            <a:endParaRPr sz="1400" b="1" i="0" u="none" strike="noStrike" cap="none" dirty="0">
              <a:solidFill>
                <a:schemeClr val="accent5"/>
              </a:solidFill>
              <a:latin typeface="Maven Pro"/>
              <a:ea typeface="Maven Pro"/>
              <a:cs typeface="Maven Pro"/>
              <a:sym typeface="Maven Pro"/>
            </a:endParaRPr>
          </a:p>
        </p:txBody>
      </p:sp>
      <p:pic>
        <p:nvPicPr>
          <p:cNvPr id="34" name="Google Shape;285;p32">
            <a:extLst>
              <a:ext uri="{FF2B5EF4-FFF2-40B4-BE49-F238E27FC236}">
                <a16:creationId xmlns:a16="http://schemas.microsoft.com/office/drawing/2014/main" id="{7585908A-B592-48DB-9EE5-82EEA9F56629}"/>
              </a:ext>
            </a:extLst>
          </p:cNvPr>
          <p:cNvPicPr preferRelativeResize="0"/>
          <p:nvPr/>
        </p:nvPicPr>
        <p:blipFill rotWithShape="1">
          <a:blip r:embed="rId8">
            <a:alphaModFix/>
          </a:blip>
          <a:srcRect/>
          <a:stretch/>
        </p:blipFill>
        <p:spPr>
          <a:xfrm>
            <a:off x="7218650" y="4689136"/>
            <a:ext cx="393600" cy="393600"/>
          </a:xfrm>
          <a:prstGeom prst="rect">
            <a:avLst/>
          </a:prstGeom>
          <a:noFill/>
          <a:ln>
            <a:noFill/>
          </a:ln>
        </p:spPr>
      </p:pic>
      <p:grpSp>
        <p:nvGrpSpPr>
          <p:cNvPr id="9" name="Grupo 8">
            <a:extLst>
              <a:ext uri="{FF2B5EF4-FFF2-40B4-BE49-F238E27FC236}">
                <a16:creationId xmlns:a16="http://schemas.microsoft.com/office/drawing/2014/main" id="{5835411C-00A4-4AB6-A649-F30A1699A8E0}"/>
              </a:ext>
            </a:extLst>
          </p:cNvPr>
          <p:cNvGrpSpPr/>
          <p:nvPr/>
        </p:nvGrpSpPr>
        <p:grpSpPr>
          <a:xfrm>
            <a:off x="4487115" y="641011"/>
            <a:ext cx="4572000" cy="3241560"/>
            <a:chOff x="4487115" y="641011"/>
            <a:chExt cx="4572000" cy="3241560"/>
          </a:xfrm>
        </p:grpSpPr>
        <p:sp>
          <p:nvSpPr>
            <p:cNvPr id="3" name="Rectángulo 2">
              <a:extLst>
                <a:ext uri="{FF2B5EF4-FFF2-40B4-BE49-F238E27FC236}">
                  <a16:creationId xmlns:a16="http://schemas.microsoft.com/office/drawing/2014/main" id="{882E71A9-8715-4E7E-8F0D-F2DC4EDE8043}"/>
                </a:ext>
              </a:extLst>
            </p:cNvPr>
            <p:cNvSpPr/>
            <p:nvPr/>
          </p:nvSpPr>
          <p:spPr>
            <a:xfrm flipH="1" flipV="1">
              <a:off x="4504435" y="641011"/>
              <a:ext cx="4537361" cy="32415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S" dirty="0">
                <a:solidFill>
                  <a:schemeClr val="tx1"/>
                </a:solidFill>
                <a:latin typeface="Maven Pro" panose="00000500000000000000" pitchFamily="2" charset="0"/>
              </a:endParaRPr>
            </a:p>
            <a:p>
              <a:endParaRPr lang="es-ES" dirty="0">
                <a:solidFill>
                  <a:schemeClr val="tx1"/>
                </a:solidFill>
                <a:latin typeface="Maven Pro" panose="00000500000000000000" pitchFamily="2" charset="0"/>
              </a:endParaRPr>
            </a:p>
          </p:txBody>
        </p:sp>
        <p:sp>
          <p:nvSpPr>
            <p:cNvPr id="6" name="Rectángulo 5">
              <a:extLst>
                <a:ext uri="{FF2B5EF4-FFF2-40B4-BE49-F238E27FC236}">
                  <a16:creationId xmlns:a16="http://schemas.microsoft.com/office/drawing/2014/main" id="{E1145B15-DBF0-4600-A58A-AF1E78AEF673}"/>
                </a:ext>
              </a:extLst>
            </p:cNvPr>
            <p:cNvSpPr/>
            <p:nvPr/>
          </p:nvSpPr>
          <p:spPr>
            <a:xfrm>
              <a:off x="6198281" y="663279"/>
              <a:ext cx="1149674" cy="338554"/>
            </a:xfrm>
            <a:prstGeom prst="rect">
              <a:avLst/>
            </a:prstGeom>
          </p:spPr>
          <p:txBody>
            <a:bodyPr wrap="none">
              <a:spAutoFit/>
            </a:bodyPr>
            <a:lstStyle/>
            <a:p>
              <a:pPr algn="ctr"/>
              <a:r>
                <a:rPr lang="es-ES" sz="1600" b="1" dirty="0">
                  <a:solidFill>
                    <a:schemeClr val="tx1"/>
                  </a:solidFill>
                  <a:latin typeface="Abel" panose="02000506030000020004" pitchFamily="2" charset="0"/>
                </a:rPr>
                <a:t>OBJECTIVES</a:t>
              </a:r>
              <a:endParaRPr lang="es-ES" sz="1600" dirty="0">
                <a:solidFill>
                  <a:schemeClr val="tx1"/>
                </a:solidFill>
                <a:latin typeface="Maven Pro" panose="00000500000000000000" pitchFamily="2" charset="0"/>
              </a:endParaRPr>
            </a:p>
          </p:txBody>
        </p:sp>
        <p:sp>
          <p:nvSpPr>
            <p:cNvPr id="8" name="Rectángulo 7">
              <a:extLst>
                <a:ext uri="{FF2B5EF4-FFF2-40B4-BE49-F238E27FC236}">
                  <a16:creationId xmlns:a16="http://schemas.microsoft.com/office/drawing/2014/main" id="{D220B30F-02B6-4689-B2F5-6AD878F24DC6}"/>
                </a:ext>
              </a:extLst>
            </p:cNvPr>
            <p:cNvSpPr/>
            <p:nvPr/>
          </p:nvSpPr>
          <p:spPr>
            <a:xfrm>
              <a:off x="4487115" y="1024101"/>
              <a:ext cx="4572000" cy="1319079"/>
            </a:xfrm>
            <a:prstGeom prst="rect">
              <a:avLst/>
            </a:prstGeom>
          </p:spPr>
          <p:txBody>
            <a:bodyPr>
              <a:spAutoFit/>
            </a:bodyPr>
            <a:lstStyle/>
            <a:p>
              <a:pPr lvl="0" algn="ctr">
                <a:lnSpc>
                  <a:spcPct val="115000"/>
                </a:lnSpc>
                <a:buClr>
                  <a:schemeClr val="dk1"/>
                </a:buClr>
                <a:buSzPts val="1100"/>
              </a:pPr>
              <a:r>
                <a:rPr lang="en-US" dirty="0">
                  <a:latin typeface="Abel"/>
                  <a:ea typeface="Abel"/>
                  <a:cs typeface="Abel"/>
                  <a:sym typeface="Abel"/>
                </a:rPr>
                <a:t>To </a:t>
              </a:r>
              <a:r>
                <a:rPr lang="en-US" b="1" dirty="0">
                  <a:solidFill>
                    <a:srgbClr val="FF9900"/>
                  </a:solidFill>
                  <a:latin typeface="Abel"/>
                  <a:ea typeface="Abel"/>
                  <a:cs typeface="Abel"/>
                  <a:sym typeface="Abel"/>
                </a:rPr>
                <a:t>facilitate and encourage</a:t>
              </a:r>
              <a:r>
                <a:rPr lang="en-US" b="1" dirty="0">
                  <a:latin typeface="Abel"/>
                  <a:ea typeface="Abel"/>
                  <a:cs typeface="Abel"/>
                  <a:sym typeface="Abel"/>
                </a:rPr>
                <a:t> </a:t>
              </a:r>
              <a:r>
                <a:rPr lang="en-US" dirty="0">
                  <a:latin typeface="Abel"/>
                  <a:ea typeface="Abel"/>
                  <a:cs typeface="Abel"/>
                  <a:sym typeface="Abel"/>
                </a:rPr>
                <a:t>the EU Health Research community </a:t>
              </a:r>
              <a:r>
                <a:rPr lang="en-US" b="1" dirty="0">
                  <a:solidFill>
                    <a:schemeClr val="accent1"/>
                  </a:solidFill>
                  <a:latin typeface="Abel"/>
                  <a:ea typeface="Abel"/>
                  <a:cs typeface="Abel"/>
                  <a:sym typeface="Abel"/>
                </a:rPr>
                <a:t>to </a:t>
              </a:r>
              <a:r>
                <a:rPr lang="en-US" b="1" dirty="0" err="1">
                  <a:solidFill>
                    <a:schemeClr val="accent1"/>
                  </a:solidFill>
                  <a:latin typeface="Abel"/>
                  <a:ea typeface="Abel"/>
                  <a:cs typeface="Abel"/>
                  <a:sym typeface="Abel"/>
                </a:rPr>
                <a:t>FAIRify</a:t>
              </a:r>
              <a:r>
                <a:rPr lang="en-US" b="1" dirty="0">
                  <a:solidFill>
                    <a:schemeClr val="accent1"/>
                  </a:solidFill>
                  <a:latin typeface="Abel"/>
                  <a:ea typeface="Abel"/>
                  <a:cs typeface="Abel"/>
                  <a:sym typeface="Abel"/>
                </a:rPr>
                <a:t>, share and reuse </a:t>
              </a:r>
              <a:r>
                <a:rPr lang="en-US" dirty="0">
                  <a:latin typeface="Abel"/>
                  <a:ea typeface="Abel"/>
                  <a:cs typeface="Abel"/>
                  <a:sym typeface="Abel"/>
                </a:rPr>
                <a:t>their datasets derived from publicly funded research initiatives through the demonstration of the potential impact that such strategy will have on health outcomes and health research.</a:t>
              </a:r>
            </a:p>
          </p:txBody>
        </p:sp>
      </p:grpSp>
      <p:sp>
        <p:nvSpPr>
          <p:cNvPr id="17" name="Google Shape;144;p22">
            <a:extLst>
              <a:ext uri="{FF2B5EF4-FFF2-40B4-BE49-F238E27FC236}">
                <a16:creationId xmlns:a16="http://schemas.microsoft.com/office/drawing/2014/main" id="{81B4B12D-1C64-4032-A041-2E2C8465EC58}"/>
              </a:ext>
            </a:extLst>
          </p:cNvPr>
          <p:cNvSpPr txBox="1"/>
          <p:nvPr/>
        </p:nvSpPr>
        <p:spPr>
          <a:xfrm>
            <a:off x="4563315" y="2354288"/>
            <a:ext cx="4419600" cy="327449"/>
          </a:xfrm>
          <a:prstGeom prst="rect">
            <a:avLst/>
          </a:prstGeom>
          <a:solidFill>
            <a:srgbClr val="6FA8D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rgbClr val="FFFFFF"/>
                </a:solidFill>
                <a:latin typeface="Abel"/>
                <a:ea typeface="Abel"/>
                <a:cs typeface="Abel"/>
                <a:sym typeface="Abel"/>
              </a:rPr>
              <a:t>1. OUTREACH STRATEGY AT EU LEVEL</a:t>
            </a:r>
            <a:endParaRPr sz="1100" dirty="0">
              <a:solidFill>
                <a:srgbClr val="FFFFFF"/>
              </a:solidFill>
            </a:endParaRPr>
          </a:p>
        </p:txBody>
      </p:sp>
      <p:sp>
        <p:nvSpPr>
          <p:cNvPr id="18" name="Google Shape;145;p22">
            <a:extLst>
              <a:ext uri="{FF2B5EF4-FFF2-40B4-BE49-F238E27FC236}">
                <a16:creationId xmlns:a16="http://schemas.microsoft.com/office/drawing/2014/main" id="{5D115CEE-FA35-4A78-9828-CFADC4F794AA}"/>
              </a:ext>
            </a:extLst>
          </p:cNvPr>
          <p:cNvSpPr txBox="1"/>
          <p:nvPr/>
        </p:nvSpPr>
        <p:spPr>
          <a:xfrm>
            <a:off x="4563316" y="2731165"/>
            <a:ext cx="4419599" cy="323041"/>
          </a:xfrm>
          <a:prstGeom prst="rect">
            <a:avLst/>
          </a:prstGeom>
          <a:solidFill>
            <a:srgbClr val="6FA8D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rgbClr val="FFFFFF"/>
                </a:solidFill>
                <a:latin typeface="Abel"/>
                <a:ea typeface="Abel"/>
                <a:cs typeface="Abel"/>
                <a:sym typeface="Abel"/>
              </a:rPr>
              <a:t>2. FAIR DATA CERTIFICATION ROADMAP</a:t>
            </a:r>
            <a:endParaRPr sz="1100" dirty="0">
              <a:solidFill>
                <a:srgbClr val="FFFFFF"/>
              </a:solidFill>
            </a:endParaRPr>
          </a:p>
        </p:txBody>
      </p:sp>
      <p:sp>
        <p:nvSpPr>
          <p:cNvPr id="19" name="Google Shape;145;p22">
            <a:extLst>
              <a:ext uri="{FF2B5EF4-FFF2-40B4-BE49-F238E27FC236}">
                <a16:creationId xmlns:a16="http://schemas.microsoft.com/office/drawing/2014/main" id="{3C6C1C70-D75D-41E3-9D28-1E11C122B1C5}"/>
              </a:ext>
            </a:extLst>
          </p:cNvPr>
          <p:cNvSpPr txBox="1"/>
          <p:nvPr/>
        </p:nvSpPr>
        <p:spPr>
          <a:xfrm>
            <a:off x="4563316" y="3103634"/>
            <a:ext cx="4419599" cy="323041"/>
          </a:xfrm>
          <a:prstGeom prst="rect">
            <a:avLst/>
          </a:prstGeom>
          <a:solidFill>
            <a:srgbClr val="6FA8D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rgbClr val="FFFFFF"/>
                </a:solidFill>
                <a:latin typeface="Abel"/>
                <a:ea typeface="Abel"/>
                <a:cs typeface="Abel"/>
                <a:sym typeface="Abel"/>
              </a:rPr>
              <a:t>3. </a:t>
            </a:r>
            <a:r>
              <a:rPr lang="es-ES" sz="1200" b="1" dirty="0">
                <a:solidFill>
                  <a:srgbClr val="FFFFFF"/>
                </a:solidFill>
                <a:latin typeface="Abel"/>
                <a:ea typeface="Abel"/>
                <a:cs typeface="Abel"/>
                <a:sym typeface="Abel"/>
              </a:rPr>
              <a:t>TECHNOLOGICAL PLATFORM</a:t>
            </a:r>
            <a:endParaRPr sz="1100" dirty="0">
              <a:solidFill>
                <a:srgbClr val="FFFFFF"/>
              </a:solidFill>
            </a:endParaRPr>
          </a:p>
        </p:txBody>
      </p:sp>
      <p:sp>
        <p:nvSpPr>
          <p:cNvPr id="20" name="Google Shape;145;p22">
            <a:extLst>
              <a:ext uri="{FF2B5EF4-FFF2-40B4-BE49-F238E27FC236}">
                <a16:creationId xmlns:a16="http://schemas.microsoft.com/office/drawing/2014/main" id="{190C533D-4497-416F-B0E2-A78199DA49E2}"/>
              </a:ext>
            </a:extLst>
          </p:cNvPr>
          <p:cNvSpPr txBox="1"/>
          <p:nvPr/>
        </p:nvSpPr>
        <p:spPr>
          <a:xfrm>
            <a:off x="4563316" y="3476103"/>
            <a:ext cx="4419599" cy="323041"/>
          </a:xfrm>
          <a:prstGeom prst="rect">
            <a:avLst/>
          </a:prstGeom>
          <a:solidFill>
            <a:srgbClr val="6FA8D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rgbClr val="FFFFFF"/>
                </a:solidFill>
                <a:latin typeface="Abel"/>
                <a:ea typeface="Abel"/>
                <a:cs typeface="Abel"/>
                <a:sym typeface="Abel"/>
              </a:rPr>
              <a:t>4. </a:t>
            </a:r>
            <a:r>
              <a:rPr lang="es-ES" sz="1200" b="1" dirty="0">
                <a:solidFill>
                  <a:srgbClr val="FFFFFF"/>
                </a:solidFill>
                <a:latin typeface="Abel"/>
                <a:ea typeface="Abel"/>
                <a:cs typeface="Abel"/>
                <a:sym typeface="Abel"/>
              </a:rPr>
              <a:t>DEMONSTRATE POTENTIAL IMPACT</a:t>
            </a:r>
            <a:endParaRPr sz="11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55">
                                            <p:bg/>
                                          </p:spTgt>
                                        </p:tgtEl>
                                        <p:attrNameLst>
                                          <p:attrName>style.visibility</p:attrName>
                                        </p:attrNameLst>
                                      </p:cBhvr>
                                      <p:to>
                                        <p:strVal val="visible"/>
                                      </p:to>
                                    </p:set>
                                    <p:anim calcmode="lin" valueType="num">
                                      <p:cBhvr additive="base">
                                        <p:cTn id="49" dur="500" fill="hold"/>
                                        <p:tgtEl>
                                          <p:spTgt spid="55">
                                            <p:bg/>
                                          </p:spTgt>
                                        </p:tgtEl>
                                        <p:attrNameLst>
                                          <p:attrName>ppt_x</p:attrName>
                                        </p:attrNameLst>
                                      </p:cBhvr>
                                      <p:tavLst>
                                        <p:tav tm="0">
                                          <p:val>
                                            <p:strVal val="1+#ppt_w/2"/>
                                          </p:val>
                                        </p:tav>
                                        <p:tav tm="100000">
                                          <p:val>
                                            <p:strVal val="#ppt_x"/>
                                          </p:val>
                                        </p:tav>
                                      </p:tavLst>
                                    </p:anim>
                                    <p:anim calcmode="lin" valueType="num">
                                      <p:cBhvr additive="base">
                                        <p:cTn id="50" dur="500" fill="hold"/>
                                        <p:tgtEl>
                                          <p:spTgt spid="55">
                                            <p:bg/>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55">
                                            <p:txEl>
                                              <p:pRg st="0" end="0"/>
                                            </p:txEl>
                                          </p:spTgt>
                                        </p:tgtEl>
                                        <p:attrNameLst>
                                          <p:attrName>style.visibility</p:attrName>
                                        </p:attrNameLst>
                                      </p:cBhvr>
                                      <p:to>
                                        <p:strVal val="visible"/>
                                      </p:to>
                                    </p:set>
                                    <p:anim calcmode="lin" valueType="num">
                                      <p:cBhvr additive="base">
                                        <p:cTn id="53" dur="500" fill="hold"/>
                                        <p:tgtEl>
                                          <p:spTgt spid="55">
                                            <p:txEl>
                                              <p:pRg st="0" end="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5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uiExpand="1" build="p" animBg="1"/>
      <p:bldP spid="17" grpId="0" animBg="1"/>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2" name="Google Shape;82;p16"/>
          <p:cNvSpPr txBox="1">
            <a:spLocks noGrp="1"/>
          </p:cNvSpPr>
          <p:nvPr>
            <p:ph type="title"/>
          </p:nvPr>
        </p:nvSpPr>
        <p:spPr>
          <a:xfrm>
            <a:off x="311700" y="2821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latin typeface="Maven Pro Medium"/>
                <a:ea typeface="Maven Pro Medium"/>
                <a:cs typeface="Maven Pro Medium"/>
                <a:sym typeface="Maven Pro Medium"/>
              </a:rPr>
              <a:t>The FAIR Guiding Principles</a:t>
            </a:r>
            <a:endParaRPr dirty="0">
              <a:latin typeface="Maven Pro Medium"/>
              <a:ea typeface="Maven Pro Medium"/>
              <a:cs typeface="Maven Pro Medium"/>
              <a:sym typeface="Maven Pro Medium"/>
            </a:endParaRPr>
          </a:p>
        </p:txBody>
      </p:sp>
      <p:sp>
        <p:nvSpPr>
          <p:cNvPr id="83" name="Google Shape;83;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a:t>3</a:t>
            </a:fld>
            <a:endParaRPr/>
          </a:p>
        </p:txBody>
      </p:sp>
      <p:pic>
        <p:nvPicPr>
          <p:cNvPr id="84" name="Google Shape;84;p16"/>
          <p:cNvPicPr preferRelativeResize="0"/>
          <p:nvPr/>
        </p:nvPicPr>
        <p:blipFill rotWithShape="1">
          <a:blip r:embed="rId3">
            <a:alphaModFix/>
          </a:blip>
          <a:srcRect/>
          <a:stretch/>
        </p:blipFill>
        <p:spPr>
          <a:xfrm>
            <a:off x="6648996" y="128902"/>
            <a:ext cx="2371151" cy="888824"/>
          </a:xfrm>
          <a:prstGeom prst="rect">
            <a:avLst/>
          </a:prstGeom>
          <a:noFill/>
          <a:ln>
            <a:noFill/>
          </a:ln>
        </p:spPr>
      </p:pic>
      <p:sp>
        <p:nvSpPr>
          <p:cNvPr id="10" name="Google Shape;80;p16">
            <a:extLst>
              <a:ext uri="{FF2B5EF4-FFF2-40B4-BE49-F238E27FC236}">
                <a16:creationId xmlns:a16="http://schemas.microsoft.com/office/drawing/2014/main" id="{09BF4380-6BCE-4CFE-BC5B-BB00F36818C5}"/>
              </a:ext>
            </a:extLst>
          </p:cNvPr>
          <p:cNvSpPr txBox="1">
            <a:spLocks/>
          </p:cNvSpPr>
          <p:nvPr/>
        </p:nvSpPr>
        <p:spPr>
          <a:xfrm>
            <a:off x="4832400" y="927283"/>
            <a:ext cx="3999900" cy="2823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Clr>
                <a:schemeClr val="dk1"/>
              </a:buClr>
              <a:buSzPts val="1100"/>
            </a:pPr>
            <a:r>
              <a:rPr lang="en-US" sz="2400" dirty="0">
                <a:solidFill>
                  <a:schemeClr val="accent1"/>
                </a:solidFill>
                <a:latin typeface="Maven Pro Medium"/>
                <a:ea typeface="Maven Pro Medium"/>
                <a:cs typeface="Maven Pro Medium"/>
                <a:sym typeface="Maven Pro Medium"/>
              </a:rPr>
              <a:t>I</a:t>
            </a:r>
            <a:r>
              <a:rPr lang="en-US" sz="1600" dirty="0">
                <a:solidFill>
                  <a:schemeClr val="accent1"/>
                </a:solidFill>
                <a:latin typeface="Maven Pro Medium"/>
                <a:ea typeface="Maven Pro Medium"/>
                <a:cs typeface="Maven Pro Medium"/>
                <a:sym typeface="Maven Pro Medium"/>
              </a:rPr>
              <a:t>NTEROPERABLE</a:t>
            </a:r>
          </a:p>
          <a:p>
            <a:pPr>
              <a:lnSpc>
                <a:spcPct val="115000"/>
              </a:lnSpc>
              <a:buClr>
                <a:schemeClr val="dk1"/>
              </a:buClr>
              <a:buSzPts val="1100"/>
            </a:pPr>
            <a:r>
              <a:rPr lang="en-US" sz="1200" b="1" dirty="0">
                <a:latin typeface="Abel"/>
                <a:ea typeface="Abel"/>
                <a:cs typeface="Abel"/>
                <a:sym typeface="Abel"/>
              </a:rPr>
              <a:t>I1. </a:t>
            </a:r>
            <a:r>
              <a:rPr lang="en-US" sz="1200" dirty="0">
                <a:latin typeface="Abel"/>
                <a:ea typeface="Abel"/>
                <a:cs typeface="Abel"/>
                <a:sym typeface="Abel"/>
              </a:rPr>
              <a:t>(Meta)data use a formal, accessible, shared, and broadly applicable language for knowledge representation.</a:t>
            </a:r>
          </a:p>
          <a:p>
            <a:pPr>
              <a:lnSpc>
                <a:spcPct val="115000"/>
              </a:lnSpc>
              <a:buClr>
                <a:schemeClr val="dk1"/>
              </a:buClr>
              <a:buSzPts val="1100"/>
            </a:pPr>
            <a:r>
              <a:rPr lang="en-US" sz="1200" b="1" dirty="0">
                <a:latin typeface="Abel"/>
                <a:ea typeface="Abel"/>
                <a:cs typeface="Abel"/>
                <a:sym typeface="Abel"/>
              </a:rPr>
              <a:t>I2. </a:t>
            </a:r>
            <a:r>
              <a:rPr lang="en-US" sz="1200" dirty="0">
                <a:latin typeface="Abel"/>
                <a:ea typeface="Abel"/>
                <a:cs typeface="Abel"/>
                <a:sym typeface="Abel"/>
              </a:rPr>
              <a:t>(Meta)data use vocabularies that follow FAIR principles</a:t>
            </a:r>
          </a:p>
          <a:p>
            <a:pPr>
              <a:lnSpc>
                <a:spcPct val="115000"/>
              </a:lnSpc>
              <a:buClr>
                <a:schemeClr val="dk1"/>
              </a:buClr>
              <a:buSzPts val="1100"/>
            </a:pPr>
            <a:r>
              <a:rPr lang="en-US" sz="1200" b="1" dirty="0">
                <a:latin typeface="Abel"/>
                <a:ea typeface="Abel"/>
                <a:cs typeface="Abel"/>
                <a:sym typeface="Abel"/>
              </a:rPr>
              <a:t>I3. </a:t>
            </a:r>
            <a:r>
              <a:rPr lang="en-US" sz="1200" dirty="0">
                <a:latin typeface="Abel"/>
                <a:ea typeface="Abel"/>
                <a:cs typeface="Abel"/>
                <a:sym typeface="Abel"/>
              </a:rPr>
              <a:t>(Meta)data include qualified references to other (meta)data</a:t>
            </a:r>
          </a:p>
          <a:p>
            <a:pPr>
              <a:lnSpc>
                <a:spcPct val="115000"/>
              </a:lnSpc>
              <a:buClr>
                <a:schemeClr val="dk1"/>
              </a:buClr>
              <a:buSzPts val="1100"/>
            </a:pPr>
            <a:r>
              <a:rPr lang="en-US" sz="2400" dirty="0">
                <a:solidFill>
                  <a:schemeClr val="accent1"/>
                </a:solidFill>
                <a:latin typeface="Maven Pro Medium"/>
                <a:ea typeface="Maven Pro Medium"/>
                <a:cs typeface="Maven Pro Medium"/>
                <a:sym typeface="Maven Pro Medium"/>
              </a:rPr>
              <a:t>R</a:t>
            </a:r>
            <a:r>
              <a:rPr lang="en-US" sz="1600" dirty="0">
                <a:solidFill>
                  <a:schemeClr val="accent1"/>
                </a:solidFill>
                <a:latin typeface="Maven Pro Medium"/>
                <a:ea typeface="Maven Pro Medium"/>
                <a:cs typeface="Maven Pro Medium"/>
                <a:sym typeface="Maven Pro Medium"/>
              </a:rPr>
              <a:t>EUSABLE</a:t>
            </a:r>
          </a:p>
          <a:p>
            <a:pPr>
              <a:lnSpc>
                <a:spcPct val="115000"/>
              </a:lnSpc>
              <a:buClr>
                <a:schemeClr val="dk1"/>
              </a:buClr>
              <a:buSzPts val="1100"/>
            </a:pPr>
            <a:r>
              <a:rPr lang="en-US" sz="1200" b="1" dirty="0">
                <a:solidFill>
                  <a:schemeClr val="dk1"/>
                </a:solidFill>
                <a:latin typeface="Abel"/>
                <a:ea typeface="Abel"/>
                <a:cs typeface="Abel"/>
                <a:sym typeface="Abel"/>
              </a:rPr>
              <a:t>R1. </a:t>
            </a:r>
            <a:r>
              <a:rPr lang="en-US" sz="1200" dirty="0">
                <a:solidFill>
                  <a:schemeClr val="dk1"/>
                </a:solidFill>
                <a:latin typeface="Abel"/>
                <a:ea typeface="Abel"/>
                <a:cs typeface="Abel"/>
                <a:sym typeface="Abel"/>
              </a:rPr>
              <a:t>Meta(data) are richly described with a plurality of accurate and relevant attributes</a:t>
            </a:r>
          </a:p>
          <a:p>
            <a:pPr>
              <a:lnSpc>
                <a:spcPct val="115000"/>
              </a:lnSpc>
              <a:buClr>
                <a:schemeClr val="dk1"/>
              </a:buClr>
              <a:buSzPts val="1100"/>
            </a:pPr>
            <a:r>
              <a:rPr lang="en-US" sz="1200" b="1" dirty="0">
                <a:solidFill>
                  <a:schemeClr val="dk1"/>
                </a:solidFill>
                <a:latin typeface="Abel"/>
                <a:ea typeface="Abel"/>
                <a:cs typeface="Abel"/>
                <a:sym typeface="Abel"/>
              </a:rPr>
              <a:t>R1.1. </a:t>
            </a:r>
            <a:r>
              <a:rPr lang="en-US" sz="1200" dirty="0">
                <a:solidFill>
                  <a:schemeClr val="dk1"/>
                </a:solidFill>
                <a:latin typeface="Abel"/>
                <a:ea typeface="Abel"/>
                <a:cs typeface="Abel"/>
                <a:sym typeface="Abel"/>
              </a:rPr>
              <a:t>(Meta)data are released with a clear and accessible data usage license</a:t>
            </a:r>
          </a:p>
          <a:p>
            <a:pPr>
              <a:lnSpc>
                <a:spcPct val="115000"/>
              </a:lnSpc>
              <a:buClr>
                <a:schemeClr val="dk1"/>
              </a:buClr>
              <a:buSzPts val="1100"/>
            </a:pPr>
            <a:r>
              <a:rPr lang="en-US" sz="1200" b="1" dirty="0">
                <a:solidFill>
                  <a:schemeClr val="dk1"/>
                </a:solidFill>
                <a:latin typeface="Abel"/>
                <a:ea typeface="Abel"/>
                <a:cs typeface="Abel"/>
                <a:sym typeface="Abel"/>
              </a:rPr>
              <a:t>R1.2. </a:t>
            </a:r>
            <a:r>
              <a:rPr lang="en-US" sz="1200" dirty="0">
                <a:solidFill>
                  <a:schemeClr val="dk1"/>
                </a:solidFill>
                <a:latin typeface="Abel"/>
                <a:ea typeface="Abel"/>
                <a:cs typeface="Abel"/>
                <a:sym typeface="Abel"/>
              </a:rPr>
              <a:t>(Meta)data are associated with detailed provenance</a:t>
            </a:r>
          </a:p>
          <a:p>
            <a:pPr>
              <a:lnSpc>
                <a:spcPct val="115000"/>
              </a:lnSpc>
              <a:buClr>
                <a:schemeClr val="dk1"/>
              </a:buClr>
              <a:buSzPts val="1100"/>
            </a:pPr>
            <a:r>
              <a:rPr lang="en-US" sz="1200" b="1" dirty="0">
                <a:solidFill>
                  <a:schemeClr val="dk1"/>
                </a:solidFill>
                <a:latin typeface="Abel"/>
                <a:ea typeface="Abel"/>
                <a:cs typeface="Abel"/>
                <a:sym typeface="Abel"/>
              </a:rPr>
              <a:t>R1.3. </a:t>
            </a:r>
            <a:r>
              <a:rPr lang="en-US" sz="1200" dirty="0">
                <a:solidFill>
                  <a:schemeClr val="dk1"/>
                </a:solidFill>
                <a:latin typeface="Abel"/>
                <a:ea typeface="Abel"/>
                <a:cs typeface="Abel"/>
                <a:sym typeface="Abel"/>
              </a:rPr>
              <a:t>(Meta)data meet domain-relevant community standards</a:t>
            </a:r>
            <a:endParaRPr lang="en-US" sz="1200" dirty="0">
              <a:latin typeface="Abel"/>
              <a:ea typeface="Abel"/>
              <a:cs typeface="Abel"/>
              <a:sym typeface="Abel"/>
            </a:endParaRPr>
          </a:p>
        </p:txBody>
      </p:sp>
      <p:sp>
        <p:nvSpPr>
          <p:cNvPr id="11" name="Google Shape;81;p16">
            <a:extLst>
              <a:ext uri="{FF2B5EF4-FFF2-40B4-BE49-F238E27FC236}">
                <a16:creationId xmlns:a16="http://schemas.microsoft.com/office/drawing/2014/main" id="{83B4B500-3D7F-4E29-8B03-C3061BAD4F1F}"/>
              </a:ext>
            </a:extLst>
          </p:cNvPr>
          <p:cNvSpPr txBox="1">
            <a:spLocks noGrp="1"/>
          </p:cNvSpPr>
          <p:nvPr>
            <p:ph type="body" idx="1"/>
          </p:nvPr>
        </p:nvSpPr>
        <p:spPr>
          <a:xfrm>
            <a:off x="311700" y="927283"/>
            <a:ext cx="39999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00" dirty="0">
                <a:solidFill>
                  <a:schemeClr val="accent1"/>
                </a:solidFill>
                <a:latin typeface="Maven Pro Medium"/>
                <a:ea typeface="Maven Pro Medium"/>
                <a:cs typeface="Maven Pro Medium"/>
                <a:sym typeface="Maven Pro Medium"/>
              </a:rPr>
              <a:t>F</a:t>
            </a:r>
            <a:r>
              <a:rPr lang="en" sz="1600" dirty="0">
                <a:solidFill>
                  <a:schemeClr val="accent1"/>
                </a:solidFill>
                <a:latin typeface="Maven Pro Medium"/>
                <a:ea typeface="Maven Pro Medium"/>
                <a:cs typeface="Maven Pro Medium"/>
                <a:sym typeface="Maven Pro Medium"/>
              </a:rPr>
              <a:t>INDABLE</a:t>
            </a:r>
            <a:endParaRPr sz="1600" dirty="0">
              <a:solidFill>
                <a:schemeClr val="accent1"/>
              </a:solidFill>
              <a:latin typeface="Maven Pro Medium"/>
              <a:ea typeface="Maven Pro Medium"/>
              <a:cs typeface="Maven Pro Medium"/>
              <a:sym typeface="Maven Pro Medium"/>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Abel"/>
                <a:ea typeface="Abel"/>
                <a:cs typeface="Abel"/>
                <a:sym typeface="Abel"/>
              </a:rPr>
              <a:t>F1.</a:t>
            </a:r>
            <a:r>
              <a:rPr lang="en" sz="1200" dirty="0">
                <a:solidFill>
                  <a:schemeClr val="dk1"/>
                </a:solidFill>
                <a:latin typeface="Abel"/>
                <a:ea typeface="Abel"/>
                <a:cs typeface="Abel"/>
                <a:sym typeface="Abel"/>
              </a:rPr>
              <a:t> (Meta)data are assigned a globally unique and persistent identifier</a:t>
            </a:r>
            <a:endParaRPr sz="1200" dirty="0">
              <a:solidFill>
                <a:schemeClr val="dk1"/>
              </a:solidFill>
              <a:latin typeface="Abel"/>
              <a:ea typeface="Abel"/>
              <a:cs typeface="Abel"/>
              <a:sym typeface="Abel"/>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Abel"/>
                <a:ea typeface="Abel"/>
                <a:cs typeface="Abel"/>
                <a:sym typeface="Abel"/>
              </a:rPr>
              <a:t>F2. </a:t>
            </a:r>
            <a:r>
              <a:rPr lang="en" sz="1200" dirty="0">
                <a:solidFill>
                  <a:schemeClr val="dk1"/>
                </a:solidFill>
                <a:latin typeface="Abel"/>
                <a:ea typeface="Abel"/>
                <a:cs typeface="Abel"/>
                <a:sym typeface="Abel"/>
              </a:rPr>
              <a:t>Data are described with rich metadata (defined by R1 below)</a:t>
            </a:r>
            <a:endParaRPr sz="1200" dirty="0">
              <a:solidFill>
                <a:schemeClr val="dk1"/>
              </a:solidFill>
              <a:latin typeface="Abel"/>
              <a:ea typeface="Abel"/>
              <a:cs typeface="Abel"/>
              <a:sym typeface="Abel"/>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Abel"/>
                <a:ea typeface="Abel"/>
                <a:cs typeface="Abel"/>
                <a:sym typeface="Abel"/>
              </a:rPr>
              <a:t>F3. </a:t>
            </a:r>
            <a:r>
              <a:rPr lang="en" sz="1200" dirty="0">
                <a:solidFill>
                  <a:schemeClr val="dk1"/>
                </a:solidFill>
                <a:latin typeface="Abel"/>
                <a:ea typeface="Abel"/>
                <a:cs typeface="Abel"/>
                <a:sym typeface="Abel"/>
              </a:rPr>
              <a:t>Metadata clearly and explicitly include the identifier of the data they describe</a:t>
            </a:r>
            <a:endParaRPr sz="1200" dirty="0">
              <a:solidFill>
                <a:schemeClr val="dk1"/>
              </a:solidFill>
              <a:latin typeface="Abel"/>
              <a:ea typeface="Abel"/>
              <a:cs typeface="Abel"/>
              <a:sym typeface="Abel"/>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Abel"/>
                <a:ea typeface="Abel"/>
                <a:cs typeface="Abel"/>
                <a:sym typeface="Abel"/>
              </a:rPr>
              <a:t>F4. </a:t>
            </a:r>
            <a:r>
              <a:rPr lang="en" sz="1200" dirty="0">
                <a:solidFill>
                  <a:schemeClr val="dk1"/>
                </a:solidFill>
                <a:latin typeface="Abel"/>
                <a:ea typeface="Abel"/>
                <a:cs typeface="Abel"/>
                <a:sym typeface="Abel"/>
              </a:rPr>
              <a:t>(Meta)data are registered or indexed in a searchable resource</a:t>
            </a:r>
            <a:endParaRPr sz="1200" dirty="0">
              <a:solidFill>
                <a:schemeClr val="dk1"/>
              </a:solidFill>
              <a:latin typeface="Abel"/>
              <a:ea typeface="Abel"/>
              <a:cs typeface="Abel"/>
              <a:sym typeface="Abel"/>
            </a:endParaRPr>
          </a:p>
          <a:p>
            <a:pPr marL="0" lvl="0" indent="0" algn="l" rtl="0">
              <a:spcBef>
                <a:spcPts val="0"/>
              </a:spcBef>
              <a:spcAft>
                <a:spcPts val="0"/>
              </a:spcAft>
              <a:buClr>
                <a:schemeClr val="dk1"/>
              </a:buClr>
              <a:buSzPts val="1100"/>
              <a:buFont typeface="Arial"/>
              <a:buNone/>
            </a:pPr>
            <a:r>
              <a:rPr lang="en" sz="2400" dirty="0">
                <a:solidFill>
                  <a:schemeClr val="accent1"/>
                </a:solidFill>
                <a:latin typeface="Maven Pro Medium"/>
                <a:ea typeface="Maven Pro Medium"/>
                <a:cs typeface="Maven Pro Medium"/>
                <a:sym typeface="Maven Pro Medium"/>
              </a:rPr>
              <a:t>A</a:t>
            </a:r>
            <a:r>
              <a:rPr lang="en" sz="1600" dirty="0">
                <a:solidFill>
                  <a:schemeClr val="accent1"/>
                </a:solidFill>
                <a:latin typeface="Maven Pro Medium"/>
                <a:ea typeface="Maven Pro Medium"/>
                <a:cs typeface="Maven Pro Medium"/>
                <a:sym typeface="Maven Pro Medium"/>
              </a:rPr>
              <a:t>CCESSIBLE</a:t>
            </a:r>
            <a:endParaRPr sz="1600" dirty="0">
              <a:solidFill>
                <a:schemeClr val="dk1"/>
              </a:solidFill>
              <a:latin typeface="Maven Pro Medium"/>
              <a:ea typeface="Maven Pro Medium"/>
              <a:cs typeface="Maven Pro Medium"/>
              <a:sym typeface="Maven Pro Medium"/>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Abel"/>
                <a:ea typeface="Abel"/>
                <a:cs typeface="Abel"/>
                <a:sym typeface="Abel"/>
              </a:rPr>
              <a:t>A1. </a:t>
            </a:r>
            <a:r>
              <a:rPr lang="en" sz="1200" dirty="0">
                <a:solidFill>
                  <a:schemeClr val="dk1"/>
                </a:solidFill>
                <a:latin typeface="Abel"/>
                <a:ea typeface="Abel"/>
                <a:cs typeface="Abel"/>
                <a:sym typeface="Abel"/>
              </a:rPr>
              <a:t>(Meta)data are retrievable by their identifier using a standardised communications protocol</a:t>
            </a:r>
            <a:endParaRPr sz="1200" dirty="0">
              <a:solidFill>
                <a:schemeClr val="dk1"/>
              </a:solidFill>
              <a:latin typeface="Abel"/>
              <a:ea typeface="Abel"/>
              <a:cs typeface="Abel"/>
              <a:sym typeface="Abel"/>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Abel"/>
                <a:ea typeface="Abel"/>
                <a:cs typeface="Abel"/>
                <a:sym typeface="Abel"/>
              </a:rPr>
              <a:t>A1.1 </a:t>
            </a:r>
            <a:r>
              <a:rPr lang="en" sz="1200" dirty="0">
                <a:solidFill>
                  <a:schemeClr val="dk1"/>
                </a:solidFill>
                <a:latin typeface="Abel"/>
                <a:ea typeface="Abel"/>
                <a:cs typeface="Abel"/>
                <a:sym typeface="Abel"/>
              </a:rPr>
              <a:t>The protocol is open, free, and universally implementable</a:t>
            </a:r>
            <a:endParaRPr sz="1200" dirty="0">
              <a:solidFill>
                <a:schemeClr val="dk1"/>
              </a:solidFill>
              <a:latin typeface="Abel"/>
              <a:ea typeface="Abel"/>
              <a:cs typeface="Abel"/>
              <a:sym typeface="Abel"/>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Abel"/>
                <a:ea typeface="Abel"/>
                <a:cs typeface="Abel"/>
                <a:sym typeface="Abel"/>
              </a:rPr>
              <a:t>A1.2 </a:t>
            </a:r>
            <a:r>
              <a:rPr lang="en" sz="1200" dirty="0">
                <a:solidFill>
                  <a:schemeClr val="dk1"/>
                </a:solidFill>
                <a:latin typeface="Abel"/>
                <a:ea typeface="Abel"/>
                <a:cs typeface="Abel"/>
                <a:sym typeface="Abel"/>
              </a:rPr>
              <a:t>The protocol allows for an authentication and authorisation procedure, where necessary</a:t>
            </a:r>
            <a:endParaRPr sz="1200" dirty="0">
              <a:solidFill>
                <a:schemeClr val="dk1"/>
              </a:solidFill>
              <a:latin typeface="Abel"/>
              <a:ea typeface="Abel"/>
              <a:cs typeface="Abel"/>
              <a:sym typeface="Abel"/>
            </a:endParaRPr>
          </a:p>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Abel"/>
                <a:ea typeface="Abel"/>
                <a:cs typeface="Abel"/>
                <a:sym typeface="Abel"/>
              </a:rPr>
              <a:t>A2. </a:t>
            </a:r>
            <a:r>
              <a:rPr lang="en" sz="1200" dirty="0">
                <a:solidFill>
                  <a:schemeClr val="dk1"/>
                </a:solidFill>
                <a:latin typeface="Abel"/>
                <a:ea typeface="Abel"/>
                <a:cs typeface="Abel"/>
                <a:sym typeface="Abel"/>
              </a:rPr>
              <a:t>Metadata are accessible, even when the data are no longer available</a:t>
            </a:r>
            <a:endParaRPr sz="1200" dirty="0">
              <a:solidFill>
                <a:schemeClr val="dk1"/>
              </a:solidFill>
              <a:latin typeface="Abel"/>
              <a:ea typeface="Abel"/>
              <a:cs typeface="Abel"/>
              <a:sym typeface="Abel"/>
            </a:endParaRPr>
          </a:p>
        </p:txBody>
      </p:sp>
      <p:sp>
        <p:nvSpPr>
          <p:cNvPr id="12" name="Google Shape;85;p16">
            <a:extLst>
              <a:ext uri="{FF2B5EF4-FFF2-40B4-BE49-F238E27FC236}">
                <a16:creationId xmlns:a16="http://schemas.microsoft.com/office/drawing/2014/main" id="{AE1827F3-E2A4-4C8D-B64B-C4532D951580}"/>
              </a:ext>
            </a:extLst>
          </p:cNvPr>
          <p:cNvSpPr txBox="1"/>
          <p:nvPr/>
        </p:nvSpPr>
        <p:spPr>
          <a:xfrm>
            <a:off x="4951353" y="4075862"/>
            <a:ext cx="3609600" cy="506700"/>
          </a:xfrm>
          <a:prstGeom prst="rect">
            <a:avLst/>
          </a:prstGeom>
          <a:solidFill>
            <a:srgbClr val="FFFF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chemeClr val="dk1"/>
                </a:solidFill>
                <a:latin typeface="Abel"/>
                <a:ea typeface="Abel"/>
                <a:cs typeface="Abel"/>
                <a:sym typeface="Abel"/>
              </a:rPr>
              <a:t>Wilkinson, M. D., et al. (2016). The FAIR Guiding Principles for scientific data management and stewardship. </a:t>
            </a:r>
            <a:r>
              <a:rPr lang="en" sz="1000" b="1" i="1">
                <a:solidFill>
                  <a:schemeClr val="dk1"/>
                </a:solidFill>
                <a:latin typeface="Abel"/>
                <a:ea typeface="Abel"/>
                <a:cs typeface="Abel"/>
                <a:sym typeface="Abel"/>
              </a:rPr>
              <a:t>Scientific data</a:t>
            </a:r>
            <a:r>
              <a:rPr lang="en" sz="1000" b="1">
                <a:solidFill>
                  <a:schemeClr val="dk1"/>
                </a:solidFill>
                <a:latin typeface="Abel"/>
                <a:ea typeface="Abel"/>
                <a:cs typeface="Abel"/>
                <a:sym typeface="Abel"/>
              </a:rPr>
              <a:t>, 3</a:t>
            </a:r>
            <a:endParaRPr sz="1000" b="1"/>
          </a:p>
        </p:txBody>
      </p:sp>
    </p:spTree>
    <p:extLst>
      <p:ext uri="{BB962C8B-B14F-4D97-AF65-F5344CB8AC3E}">
        <p14:creationId xmlns:p14="http://schemas.microsoft.com/office/powerpoint/2010/main" val="1088134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311700" y="28274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latin typeface="Maven Pro Medium"/>
                <a:ea typeface="Maven Pro Medium"/>
                <a:cs typeface="Maven Pro Medium"/>
                <a:sym typeface="Maven Pro Medium"/>
              </a:rPr>
              <a:t>Demonstrators</a:t>
            </a:r>
            <a:endParaRPr dirty="0">
              <a:latin typeface="Maven Pro Medium"/>
              <a:ea typeface="Maven Pro Medium"/>
              <a:cs typeface="Maven Pro Medium"/>
              <a:sym typeface="Maven Pro Medium"/>
            </a:endParaRPr>
          </a:p>
        </p:txBody>
      </p:sp>
      <p:sp>
        <p:nvSpPr>
          <p:cNvPr id="157" name="Google Shape;157;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a:t>4</a:t>
            </a:fld>
            <a:endParaRPr/>
          </a:p>
        </p:txBody>
      </p:sp>
      <p:sp>
        <p:nvSpPr>
          <p:cNvPr id="160" name="Google Shape;160;p23"/>
          <p:cNvSpPr txBox="1"/>
          <p:nvPr/>
        </p:nvSpPr>
        <p:spPr>
          <a:xfrm>
            <a:off x="306046" y="757063"/>
            <a:ext cx="6293400" cy="57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rgbClr val="000000"/>
                </a:solidFill>
                <a:latin typeface="Maven Pro"/>
                <a:ea typeface="Maven Pro"/>
                <a:cs typeface="Maven Pro"/>
                <a:sym typeface="Maven Pro"/>
              </a:rPr>
              <a:t>Innovative eHealth services based on FAIR data reuse</a:t>
            </a:r>
            <a:endParaRPr sz="1800" b="0" i="0" u="none" strike="noStrike" cap="none" dirty="0">
              <a:solidFill>
                <a:srgbClr val="000000"/>
              </a:solidFill>
              <a:latin typeface="Maven Pro"/>
              <a:ea typeface="Maven Pro"/>
              <a:cs typeface="Maven Pro"/>
              <a:sym typeface="Maven Pro"/>
            </a:endParaRPr>
          </a:p>
        </p:txBody>
      </p:sp>
      <p:grpSp>
        <p:nvGrpSpPr>
          <p:cNvPr id="2" name="Grupo 1">
            <a:extLst>
              <a:ext uri="{FF2B5EF4-FFF2-40B4-BE49-F238E27FC236}">
                <a16:creationId xmlns:a16="http://schemas.microsoft.com/office/drawing/2014/main" id="{4736EDF3-77E7-4BBA-95AA-00CDCE959F8A}"/>
              </a:ext>
            </a:extLst>
          </p:cNvPr>
          <p:cNvGrpSpPr/>
          <p:nvPr/>
        </p:nvGrpSpPr>
        <p:grpSpPr>
          <a:xfrm>
            <a:off x="478758" y="1453659"/>
            <a:ext cx="3716700" cy="2773625"/>
            <a:chOff x="478758" y="1453659"/>
            <a:chExt cx="3716700" cy="2773625"/>
          </a:xfrm>
        </p:grpSpPr>
        <p:sp>
          <p:nvSpPr>
            <p:cNvPr id="159" name="Google Shape;159;p23"/>
            <p:cNvSpPr txBox="1"/>
            <p:nvPr/>
          </p:nvSpPr>
          <p:spPr>
            <a:xfrm>
              <a:off x="478758" y="1453659"/>
              <a:ext cx="3716700" cy="26172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Clr>
                  <a:srgbClr val="000000"/>
                </a:buClr>
                <a:buSzPts val="1800"/>
                <a:buFont typeface="Arial"/>
                <a:buNone/>
              </a:pPr>
              <a:r>
                <a:rPr lang="en" sz="1800" b="1" i="0" u="none" strike="noStrike" cap="none" dirty="0">
                  <a:solidFill>
                    <a:srgbClr val="424242"/>
                  </a:solidFill>
                  <a:latin typeface="Abel"/>
                  <a:ea typeface="Abel"/>
                  <a:cs typeface="Abel"/>
                  <a:sym typeface="Abel"/>
                </a:rPr>
                <a:t>#1</a:t>
              </a:r>
              <a:r>
                <a:rPr lang="en" sz="1300" b="1" i="0" u="none" strike="noStrike" cap="none" dirty="0">
                  <a:solidFill>
                    <a:srgbClr val="424242"/>
                  </a:solidFill>
                  <a:latin typeface="Abel"/>
                  <a:ea typeface="Abel"/>
                  <a:cs typeface="Abel"/>
                  <a:sym typeface="Abel"/>
                </a:rPr>
                <a:t> </a:t>
              </a:r>
              <a:r>
                <a:rPr lang="en" sz="1400" b="0" i="0" u="none" strike="noStrike" cap="none" dirty="0">
                  <a:solidFill>
                    <a:srgbClr val="424242"/>
                  </a:solidFill>
                  <a:latin typeface="Abel"/>
                  <a:ea typeface="Abel"/>
                  <a:cs typeface="Abel"/>
                  <a:sym typeface="Abel"/>
                </a:rPr>
                <a:t>To support the </a:t>
              </a:r>
              <a:r>
                <a:rPr lang="en" sz="1400" b="1" i="0" u="none" strike="noStrike" cap="none" dirty="0">
                  <a:solidFill>
                    <a:schemeClr val="accent1"/>
                  </a:solidFill>
                  <a:latin typeface="Abel"/>
                  <a:ea typeface="Abel"/>
                  <a:cs typeface="Abel"/>
                  <a:sym typeface="Abel"/>
                </a:rPr>
                <a:t>discovery of disease onset triggers</a:t>
              </a:r>
              <a:r>
                <a:rPr lang="en" sz="1400" b="0" i="0" u="none" strike="noStrike" cap="none" dirty="0">
                  <a:solidFill>
                    <a:schemeClr val="accent1"/>
                  </a:solidFill>
                  <a:latin typeface="Abel"/>
                  <a:ea typeface="Abel"/>
                  <a:cs typeface="Abel"/>
                  <a:sym typeface="Abel"/>
                </a:rPr>
                <a:t> </a:t>
              </a:r>
              <a:r>
                <a:rPr lang="en" sz="1400" b="1" i="0" u="none" strike="noStrike" cap="none" dirty="0">
                  <a:solidFill>
                    <a:schemeClr val="accent1"/>
                  </a:solidFill>
                  <a:latin typeface="Abel"/>
                  <a:ea typeface="Abel"/>
                  <a:cs typeface="Abel"/>
                  <a:sym typeface="Abel"/>
                </a:rPr>
                <a:t>and disease association patterns</a:t>
              </a:r>
              <a:r>
                <a:rPr lang="en" sz="1400" b="1" i="0" u="none" strike="noStrike" cap="none" dirty="0">
                  <a:solidFill>
                    <a:srgbClr val="424242"/>
                  </a:solidFill>
                  <a:latin typeface="Abel"/>
                  <a:ea typeface="Abel"/>
                  <a:cs typeface="Abel"/>
                  <a:sym typeface="Abel"/>
                </a:rPr>
                <a:t> </a:t>
              </a:r>
              <a:r>
                <a:rPr lang="en" sz="1400" b="0" i="0" u="none" strike="noStrike" cap="none" dirty="0">
                  <a:solidFill>
                    <a:srgbClr val="424242"/>
                  </a:solidFill>
                  <a:latin typeface="Abel"/>
                  <a:ea typeface="Abel"/>
                  <a:cs typeface="Abel"/>
                  <a:sym typeface="Abel"/>
                </a:rPr>
                <a:t>in comorbid patients and </a:t>
              </a:r>
              <a:r>
                <a:rPr lang="en" sz="1400" b="1" i="0" u="none" strike="noStrike" cap="none" dirty="0">
                  <a:solidFill>
                    <a:schemeClr val="accent1"/>
                  </a:solidFill>
                  <a:latin typeface="Abel"/>
                  <a:ea typeface="Abel"/>
                  <a:cs typeface="Abel"/>
                  <a:sym typeface="Abel"/>
                </a:rPr>
                <a:t>demonstrate the reproducibility of research</a:t>
              </a:r>
              <a:r>
                <a:rPr lang="en" sz="1400" b="0" i="0" u="none" strike="noStrike" cap="none" dirty="0">
                  <a:solidFill>
                    <a:schemeClr val="accent1"/>
                  </a:solidFill>
                  <a:latin typeface="Abel"/>
                  <a:ea typeface="Abel"/>
                  <a:cs typeface="Abel"/>
                  <a:sym typeface="Abel"/>
                </a:rPr>
                <a:t>.</a:t>
              </a:r>
              <a:endParaRPr sz="1400" b="0" i="0" u="none" strike="noStrike" cap="none" dirty="0">
                <a:solidFill>
                  <a:schemeClr val="accent1"/>
                </a:solidFill>
                <a:latin typeface="Abel"/>
                <a:ea typeface="Abel"/>
                <a:cs typeface="Abel"/>
                <a:sym typeface="Abel"/>
              </a:endParaRPr>
            </a:p>
          </p:txBody>
        </p:sp>
        <p:pic>
          <p:nvPicPr>
            <p:cNvPr id="161" name="Google Shape;161;p23"/>
            <p:cNvPicPr preferRelativeResize="0"/>
            <p:nvPr/>
          </p:nvPicPr>
          <p:blipFill rotWithShape="1">
            <a:blip r:embed="rId3">
              <a:alphaModFix/>
            </a:blip>
            <a:srcRect/>
            <a:stretch/>
          </p:blipFill>
          <p:spPr>
            <a:xfrm>
              <a:off x="1591509" y="2736109"/>
              <a:ext cx="1491175" cy="1491175"/>
            </a:xfrm>
            <a:prstGeom prst="rect">
              <a:avLst/>
            </a:prstGeom>
            <a:noFill/>
            <a:ln>
              <a:noFill/>
            </a:ln>
          </p:spPr>
        </p:pic>
      </p:grpSp>
      <p:grpSp>
        <p:nvGrpSpPr>
          <p:cNvPr id="3" name="Grupo 2">
            <a:extLst>
              <a:ext uri="{FF2B5EF4-FFF2-40B4-BE49-F238E27FC236}">
                <a16:creationId xmlns:a16="http://schemas.microsoft.com/office/drawing/2014/main" id="{58D7D5BE-8BA1-4BDC-8DF7-1352C810A635}"/>
              </a:ext>
            </a:extLst>
          </p:cNvPr>
          <p:cNvGrpSpPr/>
          <p:nvPr/>
        </p:nvGrpSpPr>
        <p:grpSpPr>
          <a:xfrm>
            <a:off x="4755758" y="1453659"/>
            <a:ext cx="3716700" cy="2773625"/>
            <a:chOff x="4755758" y="1453659"/>
            <a:chExt cx="3716700" cy="2773625"/>
          </a:xfrm>
        </p:grpSpPr>
        <p:sp>
          <p:nvSpPr>
            <p:cNvPr id="158" name="Google Shape;158;p23"/>
            <p:cNvSpPr txBox="1"/>
            <p:nvPr/>
          </p:nvSpPr>
          <p:spPr>
            <a:xfrm>
              <a:off x="4755758" y="1453659"/>
              <a:ext cx="3716700" cy="9198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Clr>
                  <a:srgbClr val="000000"/>
                </a:buClr>
                <a:buSzPts val="1800"/>
                <a:buFont typeface="Arial"/>
                <a:buNone/>
              </a:pPr>
              <a:r>
                <a:rPr lang="en" sz="1800" b="1" i="0" u="none" strike="noStrike" cap="none" dirty="0">
                  <a:solidFill>
                    <a:srgbClr val="424242"/>
                  </a:solidFill>
                  <a:latin typeface="Abel"/>
                  <a:ea typeface="Abel"/>
                  <a:cs typeface="Abel"/>
                  <a:sym typeface="Abel"/>
                </a:rPr>
                <a:t>#2</a:t>
              </a:r>
              <a:r>
                <a:rPr lang="en" sz="1300" b="1" i="0" u="none" strike="noStrike" cap="none" dirty="0">
                  <a:solidFill>
                    <a:srgbClr val="424242"/>
                  </a:solidFill>
                  <a:latin typeface="Abel"/>
                  <a:ea typeface="Abel"/>
                  <a:cs typeface="Abel"/>
                  <a:sym typeface="Abel"/>
                </a:rPr>
                <a:t> </a:t>
              </a:r>
              <a:r>
                <a:rPr lang="en" sz="1400" b="0" i="0" u="none" strike="noStrike" cap="none" dirty="0">
                  <a:solidFill>
                    <a:srgbClr val="424242"/>
                  </a:solidFill>
                  <a:latin typeface="Abel"/>
                  <a:ea typeface="Abel"/>
                  <a:cs typeface="Abel"/>
                  <a:sym typeface="Abel"/>
                </a:rPr>
                <a:t>To develop and pilot a </a:t>
              </a:r>
              <a:r>
                <a:rPr lang="en" sz="1400" b="1" i="0" u="none" strike="noStrike" cap="none" dirty="0">
                  <a:solidFill>
                    <a:schemeClr val="accent1"/>
                  </a:solidFill>
                  <a:latin typeface="Abel"/>
                  <a:ea typeface="Abel"/>
                  <a:cs typeface="Abel"/>
                  <a:sym typeface="Abel"/>
                </a:rPr>
                <a:t>prediction service for 30-days readmission risk</a:t>
              </a:r>
              <a:r>
                <a:rPr lang="en" sz="1400" b="0" i="0" u="none" strike="noStrike" cap="none" dirty="0">
                  <a:solidFill>
                    <a:srgbClr val="424242"/>
                  </a:solidFill>
                  <a:latin typeface="Abel"/>
                  <a:ea typeface="Abel"/>
                  <a:cs typeface="Abel"/>
                  <a:sym typeface="Abel"/>
                </a:rPr>
                <a:t> in complex chronic patients</a:t>
              </a:r>
              <a:endParaRPr sz="1400" b="0" i="0" u="none" strike="noStrike" cap="none" dirty="0">
                <a:solidFill>
                  <a:srgbClr val="424242"/>
                </a:solidFill>
                <a:latin typeface="Abel"/>
                <a:ea typeface="Abel"/>
                <a:cs typeface="Abel"/>
                <a:sym typeface="Abel"/>
              </a:endParaRPr>
            </a:p>
          </p:txBody>
        </p:sp>
        <p:pic>
          <p:nvPicPr>
            <p:cNvPr id="162" name="Google Shape;162;p23"/>
            <p:cNvPicPr preferRelativeResize="0"/>
            <p:nvPr/>
          </p:nvPicPr>
          <p:blipFill rotWithShape="1">
            <a:blip r:embed="rId4">
              <a:alphaModFix/>
            </a:blip>
            <a:srcRect/>
            <a:stretch/>
          </p:blipFill>
          <p:spPr>
            <a:xfrm>
              <a:off x="5335613" y="2736109"/>
              <a:ext cx="2556983" cy="1491175"/>
            </a:xfrm>
            <a:prstGeom prst="rect">
              <a:avLst/>
            </a:prstGeom>
            <a:noFill/>
            <a:ln>
              <a:noFill/>
            </a:ln>
          </p:spPr>
        </p:pic>
      </p:grpSp>
      <p:pic>
        <p:nvPicPr>
          <p:cNvPr id="163" name="Google Shape;163;p23"/>
          <p:cNvPicPr preferRelativeResize="0"/>
          <p:nvPr/>
        </p:nvPicPr>
        <p:blipFill rotWithShape="1">
          <a:blip r:embed="rId5">
            <a:alphaModFix/>
          </a:blip>
          <a:srcRect/>
          <a:stretch/>
        </p:blipFill>
        <p:spPr>
          <a:xfrm>
            <a:off x="6648996" y="128902"/>
            <a:ext cx="2371151" cy="888824"/>
          </a:xfrm>
          <a:prstGeom prst="rect">
            <a:avLst/>
          </a:prstGeom>
          <a:noFill/>
          <a:ln>
            <a:noFill/>
          </a:ln>
        </p:spPr>
      </p:pic>
    </p:spTree>
    <p:extLst>
      <p:ext uri="{BB962C8B-B14F-4D97-AF65-F5344CB8AC3E}">
        <p14:creationId xmlns:p14="http://schemas.microsoft.com/office/powerpoint/2010/main" val="77359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B5EDF0E-4EB7-420A-9BF4-5255B7739C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5</a:t>
            </a:fld>
            <a:endParaRPr lang="es-ES"/>
          </a:p>
        </p:txBody>
      </p:sp>
      <p:pic>
        <p:nvPicPr>
          <p:cNvPr id="6" name="Google Shape;171;p24">
            <a:extLst>
              <a:ext uri="{FF2B5EF4-FFF2-40B4-BE49-F238E27FC236}">
                <a16:creationId xmlns:a16="http://schemas.microsoft.com/office/drawing/2014/main" id="{C2DD175A-A4CB-47CB-A4D6-CAF8A5C98388}"/>
              </a:ext>
            </a:extLst>
          </p:cNvPr>
          <p:cNvPicPr preferRelativeResize="0">
            <a:picLocks noChangeAspect="1"/>
          </p:cNvPicPr>
          <p:nvPr/>
        </p:nvPicPr>
        <p:blipFill>
          <a:blip r:embed="rId2">
            <a:alphaModFix/>
          </a:blip>
          <a:stretch>
            <a:fillRect/>
          </a:stretch>
        </p:blipFill>
        <p:spPr>
          <a:xfrm>
            <a:off x="900700" y="855443"/>
            <a:ext cx="4320000" cy="2070415"/>
          </a:xfrm>
          <a:prstGeom prst="rect">
            <a:avLst/>
          </a:prstGeom>
          <a:noFill/>
          <a:ln>
            <a:noFill/>
          </a:ln>
          <a:effectLst>
            <a:outerShdw blurRad="50800" dist="38100" dir="8100000" algn="tr" rotWithShape="0">
              <a:prstClr val="black">
                <a:alpha val="40000"/>
              </a:prstClr>
            </a:outerShdw>
          </a:effectLst>
        </p:spPr>
      </p:pic>
      <p:pic>
        <p:nvPicPr>
          <p:cNvPr id="7" name="Google Shape;172;p24">
            <a:extLst>
              <a:ext uri="{FF2B5EF4-FFF2-40B4-BE49-F238E27FC236}">
                <a16:creationId xmlns:a16="http://schemas.microsoft.com/office/drawing/2014/main" id="{F6E8886E-A834-4122-A9C0-860892F32F84}"/>
              </a:ext>
            </a:extLst>
          </p:cNvPr>
          <p:cNvPicPr preferRelativeResize="0">
            <a:picLocks noChangeAspect="1"/>
          </p:cNvPicPr>
          <p:nvPr/>
        </p:nvPicPr>
        <p:blipFill>
          <a:blip r:embed="rId3">
            <a:alphaModFix/>
          </a:blip>
          <a:stretch>
            <a:fillRect/>
          </a:stretch>
        </p:blipFill>
        <p:spPr>
          <a:xfrm>
            <a:off x="1194259" y="1125757"/>
            <a:ext cx="4320000" cy="1751889"/>
          </a:xfrm>
          <a:prstGeom prst="rect">
            <a:avLst/>
          </a:prstGeom>
          <a:noFill/>
          <a:ln>
            <a:noFill/>
          </a:ln>
          <a:effectLst>
            <a:outerShdw blurRad="50800" dist="38100" dir="8100000" algn="tr" rotWithShape="0">
              <a:prstClr val="black">
                <a:alpha val="40000"/>
              </a:prstClr>
            </a:outerShdw>
          </a:effectLst>
        </p:spPr>
      </p:pic>
      <p:pic>
        <p:nvPicPr>
          <p:cNvPr id="8" name="Google Shape;173;p24">
            <a:extLst>
              <a:ext uri="{FF2B5EF4-FFF2-40B4-BE49-F238E27FC236}">
                <a16:creationId xmlns:a16="http://schemas.microsoft.com/office/drawing/2014/main" id="{3CD6269D-728B-4F64-91A4-24FF300CED78}"/>
              </a:ext>
            </a:extLst>
          </p:cNvPr>
          <p:cNvPicPr preferRelativeResize="0">
            <a:picLocks noChangeAspect="1"/>
          </p:cNvPicPr>
          <p:nvPr/>
        </p:nvPicPr>
        <p:blipFill>
          <a:blip r:embed="rId4">
            <a:alphaModFix/>
          </a:blip>
          <a:stretch>
            <a:fillRect/>
          </a:stretch>
        </p:blipFill>
        <p:spPr>
          <a:xfrm>
            <a:off x="1487821" y="1381214"/>
            <a:ext cx="4320000" cy="2075196"/>
          </a:xfrm>
          <a:prstGeom prst="rect">
            <a:avLst/>
          </a:prstGeom>
          <a:noFill/>
          <a:ln>
            <a:noFill/>
          </a:ln>
          <a:effectLst>
            <a:outerShdw blurRad="50800" dist="38100" dir="8100000" algn="tr" rotWithShape="0">
              <a:prstClr val="black">
                <a:alpha val="40000"/>
              </a:prstClr>
            </a:outerShdw>
          </a:effectLst>
        </p:spPr>
      </p:pic>
      <p:pic>
        <p:nvPicPr>
          <p:cNvPr id="9" name="Google Shape;174;p24">
            <a:extLst>
              <a:ext uri="{FF2B5EF4-FFF2-40B4-BE49-F238E27FC236}">
                <a16:creationId xmlns:a16="http://schemas.microsoft.com/office/drawing/2014/main" id="{1638FCE6-8CF0-48C7-BA0B-4D69CF7FF986}"/>
              </a:ext>
            </a:extLst>
          </p:cNvPr>
          <p:cNvPicPr preferRelativeResize="0">
            <a:picLocks noChangeAspect="1"/>
          </p:cNvPicPr>
          <p:nvPr/>
        </p:nvPicPr>
        <p:blipFill>
          <a:blip r:embed="rId5">
            <a:alphaModFix/>
          </a:blip>
          <a:stretch>
            <a:fillRect/>
          </a:stretch>
        </p:blipFill>
        <p:spPr>
          <a:xfrm>
            <a:off x="1781383" y="1678578"/>
            <a:ext cx="4320000" cy="1596314"/>
          </a:xfrm>
          <a:prstGeom prst="rect">
            <a:avLst/>
          </a:prstGeom>
          <a:noFill/>
          <a:ln>
            <a:noFill/>
          </a:ln>
          <a:effectLst>
            <a:outerShdw blurRad="50800" dist="38100" dir="8100000" algn="tr" rotWithShape="0">
              <a:prstClr val="black">
                <a:alpha val="40000"/>
              </a:prstClr>
            </a:outerShdw>
          </a:effectLst>
        </p:spPr>
      </p:pic>
      <p:pic>
        <p:nvPicPr>
          <p:cNvPr id="10" name="Google Shape;182;p25">
            <a:extLst>
              <a:ext uri="{FF2B5EF4-FFF2-40B4-BE49-F238E27FC236}">
                <a16:creationId xmlns:a16="http://schemas.microsoft.com/office/drawing/2014/main" id="{082AAFD4-BADB-4A02-AAAD-8E89DC58F744}"/>
              </a:ext>
            </a:extLst>
          </p:cNvPr>
          <p:cNvPicPr preferRelativeResize="0">
            <a:picLocks noChangeAspect="1"/>
          </p:cNvPicPr>
          <p:nvPr/>
        </p:nvPicPr>
        <p:blipFill>
          <a:blip r:embed="rId6">
            <a:alphaModFix/>
          </a:blip>
          <a:stretch>
            <a:fillRect/>
          </a:stretch>
        </p:blipFill>
        <p:spPr>
          <a:xfrm>
            <a:off x="2074944" y="1962365"/>
            <a:ext cx="4320000" cy="1592627"/>
          </a:xfrm>
          <a:prstGeom prst="rect">
            <a:avLst/>
          </a:prstGeom>
          <a:noFill/>
          <a:ln>
            <a:noFill/>
          </a:ln>
          <a:effectLst>
            <a:outerShdw blurRad="50800" dist="38100" dir="8100000" algn="tr" rotWithShape="0">
              <a:prstClr val="black">
                <a:alpha val="40000"/>
              </a:prstClr>
            </a:outerShdw>
          </a:effectLst>
        </p:spPr>
      </p:pic>
      <p:pic>
        <p:nvPicPr>
          <p:cNvPr id="13" name="Google Shape;185;p25">
            <a:extLst>
              <a:ext uri="{FF2B5EF4-FFF2-40B4-BE49-F238E27FC236}">
                <a16:creationId xmlns:a16="http://schemas.microsoft.com/office/drawing/2014/main" id="{E89CF867-9D1D-4458-A70B-017EC6A3B25D}"/>
              </a:ext>
            </a:extLst>
          </p:cNvPr>
          <p:cNvPicPr preferRelativeResize="0">
            <a:picLocks noChangeAspect="1"/>
          </p:cNvPicPr>
          <p:nvPr/>
        </p:nvPicPr>
        <p:blipFill>
          <a:blip r:embed="rId7">
            <a:alphaModFix/>
          </a:blip>
          <a:stretch>
            <a:fillRect/>
          </a:stretch>
        </p:blipFill>
        <p:spPr>
          <a:xfrm>
            <a:off x="2368503" y="2245894"/>
            <a:ext cx="4320000" cy="1915576"/>
          </a:xfrm>
          <a:prstGeom prst="rect">
            <a:avLst/>
          </a:prstGeom>
          <a:noFill/>
          <a:ln>
            <a:noFill/>
          </a:ln>
          <a:effectLst>
            <a:outerShdw blurRad="50800" dist="38100" dir="8100000" algn="tr" rotWithShape="0">
              <a:prstClr val="black">
                <a:alpha val="40000"/>
              </a:prstClr>
            </a:outerShdw>
          </a:effectLst>
        </p:spPr>
      </p:pic>
      <p:pic>
        <p:nvPicPr>
          <p:cNvPr id="12" name="Google Shape;184;p25">
            <a:extLst>
              <a:ext uri="{FF2B5EF4-FFF2-40B4-BE49-F238E27FC236}">
                <a16:creationId xmlns:a16="http://schemas.microsoft.com/office/drawing/2014/main" id="{275EAD43-3954-4B20-A1D2-1F4A39E57A23}"/>
              </a:ext>
            </a:extLst>
          </p:cNvPr>
          <p:cNvPicPr preferRelativeResize="0">
            <a:picLocks noChangeAspect="1"/>
          </p:cNvPicPr>
          <p:nvPr/>
        </p:nvPicPr>
        <p:blipFill>
          <a:blip r:embed="rId8">
            <a:alphaModFix/>
          </a:blip>
          <a:stretch>
            <a:fillRect/>
          </a:stretch>
        </p:blipFill>
        <p:spPr>
          <a:xfrm>
            <a:off x="2662062" y="2570180"/>
            <a:ext cx="4320000" cy="1596304"/>
          </a:xfrm>
          <a:prstGeom prst="rect">
            <a:avLst/>
          </a:prstGeom>
          <a:noFill/>
          <a:ln>
            <a:noFill/>
          </a:ln>
          <a:effectLst>
            <a:outerShdw blurRad="50800" dist="38100" dir="8100000" algn="tr" rotWithShape="0">
              <a:prstClr val="black">
                <a:alpha val="40000"/>
              </a:prstClr>
            </a:outerShdw>
          </a:effectLst>
        </p:spPr>
      </p:pic>
      <p:pic>
        <p:nvPicPr>
          <p:cNvPr id="11" name="Google Shape;183;p25">
            <a:extLst>
              <a:ext uri="{FF2B5EF4-FFF2-40B4-BE49-F238E27FC236}">
                <a16:creationId xmlns:a16="http://schemas.microsoft.com/office/drawing/2014/main" id="{DA42BAE6-9000-442D-8FDB-1CDE29FEAF47}"/>
              </a:ext>
            </a:extLst>
          </p:cNvPr>
          <p:cNvPicPr preferRelativeResize="0">
            <a:picLocks noChangeAspect="1"/>
          </p:cNvPicPr>
          <p:nvPr/>
        </p:nvPicPr>
        <p:blipFill>
          <a:blip r:embed="rId9">
            <a:alphaModFix/>
          </a:blip>
          <a:stretch>
            <a:fillRect/>
          </a:stretch>
        </p:blipFill>
        <p:spPr>
          <a:xfrm>
            <a:off x="2955621" y="2864252"/>
            <a:ext cx="4320000" cy="1751889"/>
          </a:xfrm>
          <a:prstGeom prst="rect">
            <a:avLst/>
          </a:prstGeom>
          <a:noFill/>
          <a:ln>
            <a:noFill/>
          </a:ln>
          <a:effectLst>
            <a:outerShdw blurRad="50800" dist="38100" dir="8100000" algn="tr" rotWithShape="0">
              <a:prstClr val="black">
                <a:alpha val="40000"/>
              </a:prstClr>
            </a:outerShdw>
          </a:effectLst>
        </p:spPr>
      </p:pic>
      <p:sp>
        <p:nvSpPr>
          <p:cNvPr id="15" name="Google Shape;156;p23">
            <a:extLst>
              <a:ext uri="{FF2B5EF4-FFF2-40B4-BE49-F238E27FC236}">
                <a16:creationId xmlns:a16="http://schemas.microsoft.com/office/drawing/2014/main" id="{868D994C-CCC8-42FC-97EB-1348E3F4626D}"/>
              </a:ext>
            </a:extLst>
          </p:cNvPr>
          <p:cNvSpPr txBox="1">
            <a:spLocks noGrp="1"/>
          </p:cNvSpPr>
          <p:nvPr>
            <p:ph type="title"/>
          </p:nvPr>
        </p:nvSpPr>
        <p:spPr>
          <a:xfrm>
            <a:off x="311700" y="28274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dirty="0" err="1">
                <a:latin typeface="Maven Pro Medium"/>
                <a:ea typeface="Maven Pro Medium"/>
                <a:cs typeface="Maven Pro Medium"/>
                <a:sym typeface="Maven Pro Medium"/>
              </a:rPr>
              <a:t>Datasets</a:t>
            </a:r>
            <a:endParaRPr dirty="0">
              <a:latin typeface="Maven Pro Medium"/>
              <a:ea typeface="Maven Pro Medium"/>
              <a:cs typeface="Maven Pro Medium"/>
              <a:sym typeface="Maven Pro Medium"/>
            </a:endParaRPr>
          </a:p>
        </p:txBody>
      </p:sp>
      <p:pic>
        <p:nvPicPr>
          <p:cNvPr id="16" name="Google Shape;84;p16">
            <a:extLst>
              <a:ext uri="{FF2B5EF4-FFF2-40B4-BE49-F238E27FC236}">
                <a16:creationId xmlns:a16="http://schemas.microsoft.com/office/drawing/2014/main" id="{6AAAC344-3673-4683-9305-06E3304B40EA}"/>
              </a:ext>
            </a:extLst>
          </p:cNvPr>
          <p:cNvPicPr preferRelativeResize="0"/>
          <p:nvPr/>
        </p:nvPicPr>
        <p:blipFill rotWithShape="1">
          <a:blip r:embed="rId10">
            <a:alphaModFix/>
          </a:blip>
          <a:srcRect/>
          <a:stretch/>
        </p:blipFill>
        <p:spPr>
          <a:xfrm>
            <a:off x="6648996" y="128902"/>
            <a:ext cx="2371151" cy="888824"/>
          </a:xfrm>
          <a:prstGeom prst="rect">
            <a:avLst/>
          </a:prstGeom>
          <a:noFill/>
          <a:ln>
            <a:noFill/>
          </a:ln>
        </p:spPr>
      </p:pic>
      <p:sp>
        <p:nvSpPr>
          <p:cNvPr id="14" name="Google Shape;85;p16">
            <a:extLst>
              <a:ext uri="{FF2B5EF4-FFF2-40B4-BE49-F238E27FC236}">
                <a16:creationId xmlns:a16="http://schemas.microsoft.com/office/drawing/2014/main" id="{D77FFCBE-3901-4278-8046-46551FC502DC}"/>
              </a:ext>
            </a:extLst>
          </p:cNvPr>
          <p:cNvSpPr txBox="1"/>
          <p:nvPr/>
        </p:nvSpPr>
        <p:spPr>
          <a:xfrm>
            <a:off x="537020" y="2140804"/>
            <a:ext cx="8069959" cy="1017916"/>
          </a:xfrm>
          <a:prstGeom prst="rect">
            <a:avLst/>
          </a:prstGeom>
          <a:solidFill>
            <a:srgbClr val="FFFF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800" dirty="0" err="1">
                <a:solidFill>
                  <a:schemeClr val="dk1"/>
                </a:solidFill>
                <a:latin typeface="Abel"/>
                <a:ea typeface="Abel"/>
                <a:cs typeface="Abel"/>
                <a:sym typeface="Abel"/>
              </a:rPr>
              <a:t>Health</a:t>
            </a:r>
            <a:r>
              <a:rPr lang="es-ES" sz="2800" dirty="0">
                <a:solidFill>
                  <a:schemeClr val="dk1"/>
                </a:solidFill>
                <a:latin typeface="Abel"/>
                <a:ea typeface="Abel"/>
                <a:cs typeface="Abel"/>
                <a:sym typeface="Abel"/>
              </a:rPr>
              <a:t> and social </a:t>
            </a:r>
            <a:r>
              <a:rPr lang="es-ES" sz="2800" dirty="0" err="1">
                <a:solidFill>
                  <a:schemeClr val="dk1"/>
                </a:solidFill>
                <a:latin typeface="Abel"/>
                <a:ea typeface="Abel"/>
                <a:cs typeface="Abel"/>
                <a:sym typeface="Abel"/>
              </a:rPr>
              <a:t>care</a:t>
            </a:r>
            <a:r>
              <a:rPr lang="es-ES" sz="2800" dirty="0">
                <a:solidFill>
                  <a:schemeClr val="dk1"/>
                </a:solidFill>
                <a:latin typeface="Abel"/>
                <a:ea typeface="Abel"/>
                <a:cs typeface="Abel"/>
                <a:sym typeface="Abel"/>
              </a:rPr>
              <a:t> data </a:t>
            </a:r>
            <a:r>
              <a:rPr lang="es-ES" sz="2800" dirty="0" err="1">
                <a:solidFill>
                  <a:schemeClr val="dk1"/>
                </a:solidFill>
                <a:latin typeface="Abel"/>
                <a:ea typeface="Abel"/>
                <a:cs typeface="Abel"/>
                <a:sym typeface="Abel"/>
              </a:rPr>
              <a:t>from</a:t>
            </a:r>
            <a:r>
              <a:rPr lang="es-ES" sz="2800" dirty="0">
                <a:solidFill>
                  <a:schemeClr val="dk1"/>
                </a:solidFill>
                <a:latin typeface="Abel"/>
                <a:ea typeface="Abel"/>
                <a:cs typeface="Abel"/>
                <a:sym typeface="Abel"/>
              </a:rPr>
              <a:t> </a:t>
            </a:r>
            <a:r>
              <a:rPr lang="en" sz="3600" b="1" dirty="0">
                <a:solidFill>
                  <a:schemeClr val="dk1"/>
                </a:solidFill>
                <a:latin typeface="Abel"/>
                <a:ea typeface="Abel"/>
                <a:cs typeface="Abel"/>
                <a:sym typeface="Abel"/>
              </a:rPr>
              <a:t>5 </a:t>
            </a:r>
            <a:r>
              <a:rPr lang="es-ES" sz="3600" b="1" dirty="0" err="1">
                <a:solidFill>
                  <a:schemeClr val="dk1"/>
                </a:solidFill>
                <a:latin typeface="Abel"/>
                <a:ea typeface="Abel"/>
                <a:cs typeface="Abel"/>
                <a:sym typeface="Abel"/>
              </a:rPr>
              <a:t>million</a:t>
            </a:r>
            <a:r>
              <a:rPr lang="es-ES" sz="3600" b="1" dirty="0">
                <a:solidFill>
                  <a:schemeClr val="dk1"/>
                </a:solidFill>
                <a:latin typeface="Abel"/>
                <a:ea typeface="Abel"/>
                <a:cs typeface="Abel"/>
                <a:sym typeface="Abel"/>
              </a:rPr>
              <a:t> </a:t>
            </a:r>
            <a:r>
              <a:rPr lang="es-ES" sz="2800" dirty="0" err="1">
                <a:solidFill>
                  <a:schemeClr val="dk1"/>
                </a:solidFill>
                <a:latin typeface="Abel"/>
                <a:ea typeface="Abel"/>
                <a:cs typeface="Abel"/>
                <a:sym typeface="Abel"/>
              </a:rPr>
              <a:t>of</a:t>
            </a:r>
            <a:r>
              <a:rPr lang="es-ES" sz="2800" dirty="0">
                <a:solidFill>
                  <a:schemeClr val="dk1"/>
                </a:solidFill>
                <a:latin typeface="Abel"/>
                <a:ea typeface="Abel"/>
                <a:cs typeface="Abel"/>
                <a:sym typeface="Abel"/>
              </a:rPr>
              <a:t> </a:t>
            </a:r>
            <a:r>
              <a:rPr lang="es-ES" sz="2800" dirty="0" err="1">
                <a:solidFill>
                  <a:schemeClr val="dk1"/>
                </a:solidFill>
                <a:latin typeface="Abel"/>
                <a:ea typeface="Abel"/>
                <a:cs typeface="Abel"/>
                <a:sym typeface="Abel"/>
              </a:rPr>
              <a:t>subjects</a:t>
            </a:r>
            <a:endParaRPr sz="2800" dirty="0"/>
          </a:p>
        </p:txBody>
      </p:sp>
    </p:spTree>
    <p:extLst>
      <p:ext uri="{BB962C8B-B14F-4D97-AF65-F5344CB8AC3E}">
        <p14:creationId xmlns:p14="http://schemas.microsoft.com/office/powerpoint/2010/main" val="73561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5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5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nodeType="afterEffect">
                                  <p:stCondLst>
                                    <p:cond delay="50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nodeType="after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2" fill="hold" nodeType="afterEffect">
                                  <p:stCondLst>
                                    <p:cond delay="50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2" fill="hold" nodeType="afterEffect">
                                  <p:stCondLst>
                                    <p:cond delay="5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2" presetClass="entr" presetSubtype="2" fill="hold" nodeType="afterEffect">
                                  <p:stCondLst>
                                    <p:cond delay="50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1+#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childTnLst>
                          </p:cTn>
                        </p:par>
                        <p:par>
                          <p:cTn id="44" fill="hold">
                            <p:stCondLst>
                              <p:cond delay="8000"/>
                            </p:stCondLst>
                            <p:childTnLst>
                              <p:par>
                                <p:cTn id="45" presetID="31" presetClass="entr" presetSubtype="0" fill="hold" grpId="0" nodeType="afterEffect">
                                  <p:stCondLst>
                                    <p:cond delay="200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 calcmode="lin" valueType="num">
                                      <p:cBhvr>
                                        <p:cTn id="49" dur="1000" fill="hold"/>
                                        <p:tgtEl>
                                          <p:spTgt spid="14"/>
                                        </p:tgtEl>
                                        <p:attrNameLst>
                                          <p:attrName>style.rotation</p:attrName>
                                        </p:attrNameLst>
                                      </p:cBhvr>
                                      <p:tavLst>
                                        <p:tav tm="0">
                                          <p:val>
                                            <p:fltVal val="90"/>
                                          </p:val>
                                        </p:tav>
                                        <p:tav tm="100000">
                                          <p:val>
                                            <p:fltVal val="0"/>
                                          </p:val>
                                        </p:tav>
                                      </p:tavLst>
                                    </p:anim>
                                    <p:animEffect transition="in" filter="fade">
                                      <p:cBhvr>
                                        <p:cTn id="5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B5EDF0E-4EB7-420A-9BF4-5255B7739C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6</a:t>
            </a:fld>
            <a:endParaRPr lang="es-ES"/>
          </a:p>
        </p:txBody>
      </p:sp>
      <p:sp>
        <p:nvSpPr>
          <p:cNvPr id="15" name="Google Shape;156;p23">
            <a:extLst>
              <a:ext uri="{FF2B5EF4-FFF2-40B4-BE49-F238E27FC236}">
                <a16:creationId xmlns:a16="http://schemas.microsoft.com/office/drawing/2014/main" id="{868D994C-CCC8-42FC-97EB-1348E3F4626D}"/>
              </a:ext>
            </a:extLst>
          </p:cNvPr>
          <p:cNvSpPr txBox="1">
            <a:spLocks noGrp="1"/>
          </p:cNvSpPr>
          <p:nvPr>
            <p:ph type="title"/>
          </p:nvPr>
        </p:nvSpPr>
        <p:spPr>
          <a:xfrm>
            <a:off x="311700" y="28274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dirty="0" err="1">
                <a:latin typeface="Maven Pro Medium"/>
                <a:ea typeface="Maven Pro Medium"/>
                <a:cs typeface="Maven Pro Medium"/>
                <a:sym typeface="Maven Pro Medium"/>
              </a:rPr>
              <a:t>FAIRification</a:t>
            </a:r>
            <a:r>
              <a:rPr lang="es-ES" dirty="0">
                <a:latin typeface="Maven Pro Medium"/>
                <a:ea typeface="Maven Pro Medium"/>
                <a:cs typeface="Maven Pro Medium"/>
                <a:sym typeface="Maven Pro Medium"/>
              </a:rPr>
              <a:t> </a:t>
            </a:r>
            <a:r>
              <a:rPr lang="es-ES" dirty="0" err="1">
                <a:latin typeface="Maven Pro Medium"/>
                <a:ea typeface="Maven Pro Medium"/>
                <a:cs typeface="Maven Pro Medium"/>
                <a:sym typeface="Maven Pro Medium"/>
              </a:rPr>
              <a:t>workflow</a:t>
            </a:r>
            <a:endParaRPr dirty="0">
              <a:latin typeface="Maven Pro Medium"/>
              <a:ea typeface="Maven Pro Medium"/>
              <a:cs typeface="Maven Pro Medium"/>
              <a:sym typeface="Maven Pro Medium"/>
            </a:endParaRPr>
          </a:p>
        </p:txBody>
      </p:sp>
      <p:pic>
        <p:nvPicPr>
          <p:cNvPr id="16" name="Google Shape;84;p16">
            <a:extLst>
              <a:ext uri="{FF2B5EF4-FFF2-40B4-BE49-F238E27FC236}">
                <a16:creationId xmlns:a16="http://schemas.microsoft.com/office/drawing/2014/main" id="{6AAAC344-3673-4683-9305-06E3304B40EA}"/>
              </a:ext>
            </a:extLst>
          </p:cNvPr>
          <p:cNvPicPr preferRelativeResize="0"/>
          <p:nvPr/>
        </p:nvPicPr>
        <p:blipFill rotWithShape="1">
          <a:blip r:embed="rId2">
            <a:alphaModFix/>
          </a:blip>
          <a:srcRect/>
          <a:stretch/>
        </p:blipFill>
        <p:spPr>
          <a:xfrm>
            <a:off x="6648996" y="128902"/>
            <a:ext cx="2371151" cy="888824"/>
          </a:xfrm>
          <a:prstGeom prst="rect">
            <a:avLst/>
          </a:prstGeom>
          <a:noFill/>
          <a:ln>
            <a:noFill/>
          </a:ln>
        </p:spPr>
      </p:pic>
      <p:sp>
        <p:nvSpPr>
          <p:cNvPr id="2" name="Diagrama de flujo: disco magnético 1">
            <a:extLst>
              <a:ext uri="{FF2B5EF4-FFF2-40B4-BE49-F238E27FC236}">
                <a16:creationId xmlns:a16="http://schemas.microsoft.com/office/drawing/2014/main" id="{D50B73AB-1B6C-4780-84FA-9EE2305CDFBF}"/>
              </a:ext>
            </a:extLst>
          </p:cNvPr>
          <p:cNvSpPr/>
          <p:nvPr/>
        </p:nvSpPr>
        <p:spPr>
          <a:xfrm>
            <a:off x="604103" y="1095142"/>
            <a:ext cx="778934" cy="57269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latin typeface="Abel" panose="02000506030000020004" pitchFamily="2" charset="0"/>
              </a:rPr>
              <a:t>RAW</a:t>
            </a:r>
          </a:p>
        </p:txBody>
      </p:sp>
      <p:sp>
        <p:nvSpPr>
          <p:cNvPr id="17" name="Diagrama de flujo: disco magnético 16">
            <a:extLst>
              <a:ext uri="{FF2B5EF4-FFF2-40B4-BE49-F238E27FC236}">
                <a16:creationId xmlns:a16="http://schemas.microsoft.com/office/drawing/2014/main" id="{5A420C2A-F51D-4C48-B836-1B0D917F2C6C}"/>
              </a:ext>
            </a:extLst>
          </p:cNvPr>
          <p:cNvSpPr/>
          <p:nvPr/>
        </p:nvSpPr>
        <p:spPr>
          <a:xfrm>
            <a:off x="7445104" y="3767667"/>
            <a:ext cx="778934" cy="5727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latin typeface="Abel" panose="02000506030000020004" pitchFamily="2" charset="0"/>
              </a:rPr>
              <a:t>FAIR</a:t>
            </a:r>
            <a:endParaRPr lang="es-ES" b="1" dirty="0">
              <a:latin typeface="Abel" panose="02000506030000020004" pitchFamily="2" charset="0"/>
            </a:endParaRPr>
          </a:p>
        </p:txBody>
      </p:sp>
      <p:cxnSp>
        <p:nvCxnSpPr>
          <p:cNvPr id="5" name="Conector: curvado 4">
            <a:extLst>
              <a:ext uri="{FF2B5EF4-FFF2-40B4-BE49-F238E27FC236}">
                <a16:creationId xmlns:a16="http://schemas.microsoft.com/office/drawing/2014/main" id="{EC0C2184-8792-4A90-83A4-DF6FC3C75C6A}"/>
              </a:ext>
            </a:extLst>
          </p:cNvPr>
          <p:cNvCxnSpPr>
            <a:cxnSpLocks/>
            <a:stCxn id="2" idx="4"/>
            <a:endCxn id="17" idx="2"/>
          </p:cNvCxnSpPr>
          <p:nvPr/>
        </p:nvCxnSpPr>
        <p:spPr>
          <a:xfrm>
            <a:off x="1383037" y="1381492"/>
            <a:ext cx="6062067" cy="2672525"/>
          </a:xfrm>
          <a:prstGeom prst="curvedConnector3">
            <a:avLst>
              <a:gd name="adj1" fmla="val 43715"/>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22" name="Imagen 21">
            <a:extLst>
              <a:ext uri="{FF2B5EF4-FFF2-40B4-BE49-F238E27FC236}">
                <a16:creationId xmlns:a16="http://schemas.microsoft.com/office/drawing/2014/main" id="{079D1483-65DC-4CF5-BF27-FAD15A80688B}"/>
              </a:ext>
            </a:extLst>
          </p:cNvPr>
          <p:cNvPicPr>
            <a:picLocks noChangeAspect="1"/>
          </p:cNvPicPr>
          <p:nvPr/>
        </p:nvPicPr>
        <p:blipFill>
          <a:blip r:embed="rId3"/>
          <a:stretch>
            <a:fillRect/>
          </a:stretch>
        </p:blipFill>
        <p:spPr>
          <a:xfrm>
            <a:off x="4148667" y="1982487"/>
            <a:ext cx="1219200" cy="1219200"/>
          </a:xfrm>
          <a:prstGeom prst="rect">
            <a:avLst/>
          </a:prstGeom>
          <a:ln>
            <a:noFill/>
          </a:ln>
        </p:spPr>
      </p:pic>
      <p:pic>
        <p:nvPicPr>
          <p:cNvPr id="26" name="Imagen 25">
            <a:extLst>
              <a:ext uri="{FF2B5EF4-FFF2-40B4-BE49-F238E27FC236}">
                <a16:creationId xmlns:a16="http://schemas.microsoft.com/office/drawing/2014/main" id="{C7D3A2E2-300B-41BF-86E0-27131E23284F}"/>
              </a:ext>
            </a:extLst>
          </p:cNvPr>
          <p:cNvPicPr>
            <a:picLocks noChangeAspect="1"/>
          </p:cNvPicPr>
          <p:nvPr/>
        </p:nvPicPr>
        <p:blipFill>
          <a:blip r:embed="rId4"/>
          <a:stretch>
            <a:fillRect/>
          </a:stretch>
        </p:blipFill>
        <p:spPr>
          <a:xfrm>
            <a:off x="850875" y="1841298"/>
            <a:ext cx="398814" cy="630381"/>
          </a:xfrm>
          <a:prstGeom prst="rect">
            <a:avLst/>
          </a:prstGeom>
        </p:spPr>
      </p:pic>
      <p:pic>
        <p:nvPicPr>
          <p:cNvPr id="32" name="Imagen 31">
            <a:extLst>
              <a:ext uri="{FF2B5EF4-FFF2-40B4-BE49-F238E27FC236}">
                <a16:creationId xmlns:a16="http://schemas.microsoft.com/office/drawing/2014/main" id="{F2EDD88B-1DA6-4054-9837-2D387369C65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32129" y="1775056"/>
            <a:ext cx="630381" cy="630381"/>
          </a:xfrm>
          <a:prstGeom prst="rect">
            <a:avLst/>
          </a:prstGeom>
        </p:spPr>
      </p:pic>
      <p:pic>
        <p:nvPicPr>
          <p:cNvPr id="36" name="Imagen 35">
            <a:extLst>
              <a:ext uri="{FF2B5EF4-FFF2-40B4-BE49-F238E27FC236}">
                <a16:creationId xmlns:a16="http://schemas.microsoft.com/office/drawing/2014/main" id="{9DE3E1C8-4D62-44FF-9B12-2FE0848EB84D}"/>
              </a:ext>
            </a:extLst>
          </p:cNvPr>
          <p:cNvPicPr>
            <a:picLocks noChangeAspect="1"/>
          </p:cNvPicPr>
          <p:nvPr/>
        </p:nvPicPr>
        <p:blipFill>
          <a:blip r:embed="rId6"/>
          <a:stretch>
            <a:fillRect/>
          </a:stretch>
        </p:blipFill>
        <p:spPr>
          <a:xfrm>
            <a:off x="1310315" y="2360198"/>
            <a:ext cx="777162" cy="777162"/>
          </a:xfrm>
          <a:prstGeom prst="rect">
            <a:avLst/>
          </a:prstGeom>
        </p:spPr>
      </p:pic>
      <p:pic>
        <p:nvPicPr>
          <p:cNvPr id="37" name="Imagen 36">
            <a:extLst>
              <a:ext uri="{FF2B5EF4-FFF2-40B4-BE49-F238E27FC236}">
                <a16:creationId xmlns:a16="http://schemas.microsoft.com/office/drawing/2014/main" id="{E3AA4786-BEF9-409F-A25F-DB8463B1D01A}"/>
              </a:ext>
            </a:extLst>
          </p:cNvPr>
          <p:cNvPicPr>
            <a:picLocks noChangeAspect="1"/>
          </p:cNvPicPr>
          <p:nvPr/>
        </p:nvPicPr>
        <p:blipFill rotWithShape="1">
          <a:blip r:embed="rId7">
            <a:clrChange>
              <a:clrFrom>
                <a:srgbClr val="FFFFFF"/>
              </a:clrFrom>
              <a:clrTo>
                <a:srgbClr val="FFFFFF">
                  <a:alpha val="0"/>
                </a:srgbClr>
              </a:clrTo>
            </a:clrChange>
          </a:blip>
          <a:srcRect l="17701" t="10271" r="21422" b="7430"/>
          <a:stretch/>
        </p:blipFill>
        <p:spPr>
          <a:xfrm>
            <a:off x="2242822" y="2622090"/>
            <a:ext cx="581698" cy="786392"/>
          </a:xfrm>
          <a:prstGeom prst="rect">
            <a:avLst/>
          </a:prstGeom>
        </p:spPr>
      </p:pic>
      <p:pic>
        <p:nvPicPr>
          <p:cNvPr id="39" name="Imagen 38">
            <a:extLst>
              <a:ext uri="{FF2B5EF4-FFF2-40B4-BE49-F238E27FC236}">
                <a16:creationId xmlns:a16="http://schemas.microsoft.com/office/drawing/2014/main" id="{78B23FA7-D71E-4027-BCC0-72A315E261E8}"/>
              </a:ext>
            </a:extLst>
          </p:cNvPr>
          <p:cNvPicPr>
            <a:picLocks noChangeAspect="1"/>
          </p:cNvPicPr>
          <p:nvPr/>
        </p:nvPicPr>
        <p:blipFill>
          <a:blip r:embed="rId8"/>
          <a:stretch>
            <a:fillRect/>
          </a:stretch>
        </p:blipFill>
        <p:spPr>
          <a:xfrm>
            <a:off x="2025789" y="1907540"/>
            <a:ext cx="581698" cy="581698"/>
          </a:xfrm>
          <a:prstGeom prst="rect">
            <a:avLst/>
          </a:prstGeom>
        </p:spPr>
      </p:pic>
      <p:pic>
        <p:nvPicPr>
          <p:cNvPr id="47" name="Imagen 46">
            <a:extLst>
              <a:ext uri="{FF2B5EF4-FFF2-40B4-BE49-F238E27FC236}">
                <a16:creationId xmlns:a16="http://schemas.microsoft.com/office/drawing/2014/main" id="{8E7D2A70-3C21-4825-9FE5-3D19356A1B3F}"/>
              </a:ext>
            </a:extLst>
          </p:cNvPr>
          <p:cNvPicPr>
            <a:picLocks noChangeAspect="1"/>
          </p:cNvPicPr>
          <p:nvPr/>
        </p:nvPicPr>
        <p:blipFill>
          <a:blip r:embed="rId9"/>
          <a:stretch>
            <a:fillRect/>
          </a:stretch>
        </p:blipFill>
        <p:spPr>
          <a:xfrm>
            <a:off x="306461" y="2645136"/>
            <a:ext cx="630382" cy="630382"/>
          </a:xfrm>
          <a:prstGeom prst="rect">
            <a:avLst/>
          </a:prstGeom>
        </p:spPr>
      </p:pic>
      <p:pic>
        <p:nvPicPr>
          <p:cNvPr id="50" name="Imagen 49">
            <a:extLst>
              <a:ext uri="{FF2B5EF4-FFF2-40B4-BE49-F238E27FC236}">
                <a16:creationId xmlns:a16="http://schemas.microsoft.com/office/drawing/2014/main" id="{357DAEEF-5C71-4849-9DB9-2BBA0A9FA78A}"/>
              </a:ext>
            </a:extLst>
          </p:cNvPr>
          <p:cNvPicPr>
            <a:picLocks noChangeAspect="1"/>
          </p:cNvPicPr>
          <p:nvPr/>
        </p:nvPicPr>
        <p:blipFill>
          <a:blip r:embed="rId10"/>
          <a:stretch>
            <a:fillRect/>
          </a:stretch>
        </p:blipFill>
        <p:spPr>
          <a:xfrm>
            <a:off x="1363200" y="1647250"/>
            <a:ext cx="615136" cy="613881"/>
          </a:xfrm>
          <a:prstGeom prst="rect">
            <a:avLst/>
          </a:prstGeom>
        </p:spPr>
      </p:pic>
      <p:pic>
        <p:nvPicPr>
          <p:cNvPr id="52" name="Gráfico 51">
            <a:extLst>
              <a:ext uri="{FF2B5EF4-FFF2-40B4-BE49-F238E27FC236}">
                <a16:creationId xmlns:a16="http://schemas.microsoft.com/office/drawing/2014/main" id="{31A0BCFF-70F6-4283-A7F1-564B79B5EE9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45137" y="2604672"/>
            <a:ext cx="1177095" cy="1177095"/>
          </a:xfrm>
          <a:prstGeom prst="rect">
            <a:avLst/>
          </a:prstGeom>
        </p:spPr>
      </p:pic>
    </p:spTree>
    <p:extLst>
      <p:ext uri="{BB962C8B-B14F-4D97-AF65-F5344CB8AC3E}">
        <p14:creationId xmlns:p14="http://schemas.microsoft.com/office/powerpoint/2010/main" val="81999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Conector: angular 50">
            <a:extLst>
              <a:ext uri="{FF2B5EF4-FFF2-40B4-BE49-F238E27FC236}">
                <a16:creationId xmlns:a16="http://schemas.microsoft.com/office/drawing/2014/main" id="{AB7E04DC-BDFA-4052-AEEA-06ADE229C99B}"/>
              </a:ext>
            </a:extLst>
          </p:cNvPr>
          <p:cNvCxnSpPr>
            <a:cxnSpLocks/>
            <a:stCxn id="20" idx="2"/>
            <a:endCxn id="21" idx="1"/>
          </p:cNvCxnSpPr>
          <p:nvPr/>
        </p:nvCxnSpPr>
        <p:spPr>
          <a:xfrm rot="16200000" flipH="1">
            <a:off x="2640746" y="2975921"/>
            <a:ext cx="988290" cy="116790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angular 29">
            <a:extLst>
              <a:ext uri="{FF2B5EF4-FFF2-40B4-BE49-F238E27FC236}">
                <a16:creationId xmlns:a16="http://schemas.microsoft.com/office/drawing/2014/main" id="{2BE23599-BF0B-464D-81B4-AE5556331028}"/>
              </a:ext>
            </a:extLst>
          </p:cNvPr>
          <p:cNvCxnSpPr>
            <a:stCxn id="3" idx="3"/>
            <a:endCxn id="18" idx="0"/>
          </p:cNvCxnSpPr>
          <p:nvPr/>
        </p:nvCxnSpPr>
        <p:spPr>
          <a:xfrm>
            <a:off x="3246167" y="1381491"/>
            <a:ext cx="3031033" cy="98828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Marcador de número de diapositiva 3">
            <a:extLst>
              <a:ext uri="{FF2B5EF4-FFF2-40B4-BE49-F238E27FC236}">
                <a16:creationId xmlns:a16="http://schemas.microsoft.com/office/drawing/2014/main" id="{1B5EDF0E-4EB7-420A-9BF4-5255B7739C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7</a:t>
            </a:fld>
            <a:endParaRPr lang="es-ES"/>
          </a:p>
        </p:txBody>
      </p:sp>
      <p:sp>
        <p:nvSpPr>
          <p:cNvPr id="15" name="Google Shape;156;p23">
            <a:extLst>
              <a:ext uri="{FF2B5EF4-FFF2-40B4-BE49-F238E27FC236}">
                <a16:creationId xmlns:a16="http://schemas.microsoft.com/office/drawing/2014/main" id="{868D994C-CCC8-42FC-97EB-1348E3F4626D}"/>
              </a:ext>
            </a:extLst>
          </p:cNvPr>
          <p:cNvSpPr txBox="1">
            <a:spLocks noGrp="1"/>
          </p:cNvSpPr>
          <p:nvPr>
            <p:ph type="title"/>
          </p:nvPr>
        </p:nvSpPr>
        <p:spPr>
          <a:xfrm>
            <a:off x="311700" y="28274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dirty="0" err="1">
                <a:latin typeface="Maven Pro Medium"/>
                <a:ea typeface="Maven Pro Medium"/>
                <a:cs typeface="Maven Pro Medium"/>
                <a:sym typeface="Maven Pro Medium"/>
              </a:rPr>
              <a:t>FAIRification</a:t>
            </a:r>
            <a:r>
              <a:rPr lang="es-ES" dirty="0">
                <a:latin typeface="Maven Pro Medium"/>
                <a:ea typeface="Maven Pro Medium"/>
                <a:cs typeface="Maven Pro Medium"/>
                <a:sym typeface="Maven Pro Medium"/>
              </a:rPr>
              <a:t> </a:t>
            </a:r>
            <a:r>
              <a:rPr lang="es-ES" dirty="0" err="1">
                <a:latin typeface="Maven Pro Medium"/>
                <a:ea typeface="Maven Pro Medium"/>
                <a:cs typeface="Maven Pro Medium"/>
                <a:sym typeface="Maven Pro Medium"/>
              </a:rPr>
              <a:t>workflow</a:t>
            </a:r>
            <a:endParaRPr dirty="0">
              <a:latin typeface="Maven Pro Medium"/>
              <a:ea typeface="Maven Pro Medium"/>
              <a:cs typeface="Maven Pro Medium"/>
              <a:sym typeface="Maven Pro Medium"/>
            </a:endParaRPr>
          </a:p>
        </p:txBody>
      </p:sp>
      <p:pic>
        <p:nvPicPr>
          <p:cNvPr id="16" name="Google Shape;84;p16">
            <a:extLst>
              <a:ext uri="{FF2B5EF4-FFF2-40B4-BE49-F238E27FC236}">
                <a16:creationId xmlns:a16="http://schemas.microsoft.com/office/drawing/2014/main" id="{6AAAC344-3673-4683-9305-06E3304B40EA}"/>
              </a:ext>
            </a:extLst>
          </p:cNvPr>
          <p:cNvPicPr preferRelativeResize="0"/>
          <p:nvPr/>
        </p:nvPicPr>
        <p:blipFill rotWithShape="1">
          <a:blip r:embed="rId2">
            <a:alphaModFix/>
          </a:blip>
          <a:srcRect/>
          <a:stretch/>
        </p:blipFill>
        <p:spPr>
          <a:xfrm>
            <a:off x="6648996" y="128902"/>
            <a:ext cx="2371151" cy="888824"/>
          </a:xfrm>
          <a:prstGeom prst="rect">
            <a:avLst/>
          </a:prstGeom>
          <a:noFill/>
          <a:ln>
            <a:noFill/>
          </a:ln>
        </p:spPr>
      </p:pic>
      <p:sp>
        <p:nvSpPr>
          <p:cNvPr id="2" name="Diagrama de flujo: disco magnético 1">
            <a:extLst>
              <a:ext uri="{FF2B5EF4-FFF2-40B4-BE49-F238E27FC236}">
                <a16:creationId xmlns:a16="http://schemas.microsoft.com/office/drawing/2014/main" id="{D50B73AB-1B6C-4780-84FA-9EE2305CDFBF}"/>
              </a:ext>
            </a:extLst>
          </p:cNvPr>
          <p:cNvSpPr/>
          <p:nvPr/>
        </p:nvSpPr>
        <p:spPr>
          <a:xfrm>
            <a:off x="604103" y="1095142"/>
            <a:ext cx="778934" cy="57269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latin typeface="Abel" panose="02000506030000020004" pitchFamily="2" charset="0"/>
              </a:rPr>
              <a:t>RAW</a:t>
            </a:r>
          </a:p>
        </p:txBody>
      </p:sp>
      <p:sp>
        <p:nvSpPr>
          <p:cNvPr id="17" name="Diagrama de flujo: disco magnético 16">
            <a:extLst>
              <a:ext uri="{FF2B5EF4-FFF2-40B4-BE49-F238E27FC236}">
                <a16:creationId xmlns:a16="http://schemas.microsoft.com/office/drawing/2014/main" id="{5A420C2A-F51D-4C48-B836-1B0D917F2C6C}"/>
              </a:ext>
            </a:extLst>
          </p:cNvPr>
          <p:cNvSpPr/>
          <p:nvPr/>
        </p:nvSpPr>
        <p:spPr>
          <a:xfrm>
            <a:off x="7445104" y="3767667"/>
            <a:ext cx="778934" cy="5727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latin typeface="Abel" panose="02000506030000020004" pitchFamily="2" charset="0"/>
              </a:rPr>
              <a:t>FAIR</a:t>
            </a:r>
            <a:endParaRPr lang="es-ES" b="1" dirty="0">
              <a:latin typeface="Abel" panose="02000506030000020004" pitchFamily="2" charset="0"/>
            </a:endParaRPr>
          </a:p>
        </p:txBody>
      </p:sp>
      <p:sp>
        <p:nvSpPr>
          <p:cNvPr id="19" name="Rectángulo: esquinas redondeadas 18">
            <a:extLst>
              <a:ext uri="{FF2B5EF4-FFF2-40B4-BE49-F238E27FC236}">
                <a16:creationId xmlns:a16="http://schemas.microsoft.com/office/drawing/2014/main" id="{4374DDD3-2BCC-4A24-B32B-7370BC9DAB89}"/>
              </a:ext>
            </a:extLst>
          </p:cNvPr>
          <p:cNvSpPr/>
          <p:nvPr/>
        </p:nvSpPr>
        <p:spPr>
          <a:xfrm>
            <a:off x="3718843" y="2369777"/>
            <a:ext cx="1390454" cy="695951"/>
          </a:xfrm>
          <a:prstGeom prst="roundRect">
            <a:avLst/>
          </a:prstGeom>
          <a:solidFill>
            <a:srgbClr val="009FE3"/>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err="1">
                <a:latin typeface="Abel" panose="02000506030000020004" pitchFamily="2" charset="0"/>
              </a:rPr>
              <a:t>Make</a:t>
            </a:r>
            <a:r>
              <a:rPr lang="es-ES" sz="1600" dirty="0">
                <a:latin typeface="Abel" panose="02000506030000020004" pitchFamily="2" charset="0"/>
              </a:rPr>
              <a:t> data </a:t>
            </a:r>
            <a:r>
              <a:rPr lang="es-ES" sz="1600" dirty="0" err="1">
                <a:latin typeface="Abel" panose="02000506030000020004" pitchFamily="2" charset="0"/>
              </a:rPr>
              <a:t>linkable</a:t>
            </a:r>
            <a:endParaRPr lang="es-ES" sz="1600" dirty="0">
              <a:latin typeface="Abel" panose="02000506030000020004" pitchFamily="2" charset="0"/>
            </a:endParaRPr>
          </a:p>
        </p:txBody>
      </p:sp>
      <p:sp>
        <p:nvSpPr>
          <p:cNvPr id="21" name="Rectángulo: esquinas redondeadas 20">
            <a:extLst>
              <a:ext uri="{FF2B5EF4-FFF2-40B4-BE49-F238E27FC236}">
                <a16:creationId xmlns:a16="http://schemas.microsoft.com/office/drawing/2014/main" id="{F4B02558-14ED-4B5F-8C86-BB64D5A214EF}"/>
              </a:ext>
            </a:extLst>
          </p:cNvPr>
          <p:cNvSpPr/>
          <p:nvPr/>
        </p:nvSpPr>
        <p:spPr>
          <a:xfrm>
            <a:off x="3718843" y="3706042"/>
            <a:ext cx="1390454" cy="695951"/>
          </a:xfrm>
          <a:prstGeom prst="roundRect">
            <a:avLst/>
          </a:prstGeom>
          <a:solidFill>
            <a:srgbClr val="009FE3"/>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err="1">
                <a:latin typeface="Abel" panose="02000506030000020004" pitchFamily="2" charset="0"/>
              </a:rPr>
              <a:t>Metadata</a:t>
            </a:r>
            <a:r>
              <a:rPr lang="es-ES" sz="1600" dirty="0">
                <a:latin typeface="Abel" panose="02000506030000020004" pitchFamily="2" charset="0"/>
              </a:rPr>
              <a:t> </a:t>
            </a:r>
            <a:r>
              <a:rPr lang="es-ES" sz="1600" dirty="0" err="1">
                <a:latin typeface="Abel" panose="02000506030000020004" pitchFamily="2" charset="0"/>
              </a:rPr>
              <a:t>aggregation</a:t>
            </a:r>
            <a:endParaRPr lang="es-ES" sz="1600" dirty="0">
              <a:latin typeface="Abel" panose="02000506030000020004" pitchFamily="2" charset="0"/>
            </a:endParaRPr>
          </a:p>
        </p:txBody>
      </p:sp>
      <p:sp>
        <p:nvSpPr>
          <p:cNvPr id="24" name="Rectángulo: esquinas redondeadas 23">
            <a:extLst>
              <a:ext uri="{FF2B5EF4-FFF2-40B4-BE49-F238E27FC236}">
                <a16:creationId xmlns:a16="http://schemas.microsoft.com/office/drawing/2014/main" id="{481DFD4B-DE20-4C2A-81F9-39E336F10CBF}"/>
              </a:ext>
            </a:extLst>
          </p:cNvPr>
          <p:cNvSpPr/>
          <p:nvPr/>
        </p:nvSpPr>
        <p:spPr>
          <a:xfrm>
            <a:off x="3718843" y="1033516"/>
            <a:ext cx="1390454" cy="695951"/>
          </a:xfrm>
          <a:prstGeom prst="roundRect">
            <a:avLst/>
          </a:prstGeom>
          <a:solidFill>
            <a:srgbClr val="70B43D"/>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err="1">
                <a:latin typeface="Abel" panose="02000506030000020004" pitchFamily="2" charset="0"/>
              </a:rPr>
              <a:t>Curation</a:t>
            </a:r>
            <a:r>
              <a:rPr lang="es-ES" sz="1600" dirty="0">
                <a:latin typeface="Abel" panose="02000506030000020004" pitchFamily="2" charset="0"/>
              </a:rPr>
              <a:t> and </a:t>
            </a:r>
            <a:r>
              <a:rPr lang="es-ES" sz="1600" dirty="0" err="1">
                <a:latin typeface="Abel" panose="02000506030000020004" pitchFamily="2" charset="0"/>
              </a:rPr>
              <a:t>validation</a:t>
            </a:r>
            <a:endParaRPr lang="es-ES" sz="1600" dirty="0">
              <a:latin typeface="Abel" panose="02000506030000020004" pitchFamily="2" charset="0"/>
            </a:endParaRPr>
          </a:p>
        </p:txBody>
      </p:sp>
      <p:sp>
        <p:nvSpPr>
          <p:cNvPr id="18" name="Rectángulo: esquinas redondeadas 17">
            <a:extLst>
              <a:ext uri="{FF2B5EF4-FFF2-40B4-BE49-F238E27FC236}">
                <a16:creationId xmlns:a16="http://schemas.microsoft.com/office/drawing/2014/main" id="{05C6BF11-BFAF-4527-8CA2-E0893C32F43E}"/>
              </a:ext>
            </a:extLst>
          </p:cNvPr>
          <p:cNvSpPr/>
          <p:nvPr/>
        </p:nvSpPr>
        <p:spPr>
          <a:xfrm>
            <a:off x="5581973" y="2369778"/>
            <a:ext cx="1390454" cy="695951"/>
          </a:xfrm>
          <a:prstGeom prst="roundRect">
            <a:avLst/>
          </a:prstGeom>
          <a:solidFill>
            <a:srgbClr val="009FE3"/>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err="1">
                <a:latin typeface="Abel" panose="02000506030000020004" pitchFamily="2" charset="0"/>
              </a:rPr>
              <a:t>Semantic</a:t>
            </a:r>
            <a:r>
              <a:rPr lang="es-ES" sz="1600" dirty="0">
                <a:latin typeface="Abel" panose="02000506030000020004" pitchFamily="2" charset="0"/>
              </a:rPr>
              <a:t> </a:t>
            </a:r>
            <a:r>
              <a:rPr lang="es-ES" sz="1600" dirty="0" err="1">
                <a:latin typeface="Abel" panose="02000506030000020004" pitchFamily="2" charset="0"/>
              </a:rPr>
              <a:t>modeling</a:t>
            </a:r>
            <a:endParaRPr lang="es-ES" sz="1600" dirty="0">
              <a:latin typeface="Abel" panose="02000506030000020004" pitchFamily="2" charset="0"/>
            </a:endParaRPr>
          </a:p>
        </p:txBody>
      </p:sp>
      <p:sp>
        <p:nvSpPr>
          <p:cNvPr id="23" name="Rectángulo: esquinas redondeadas 22">
            <a:extLst>
              <a:ext uri="{FF2B5EF4-FFF2-40B4-BE49-F238E27FC236}">
                <a16:creationId xmlns:a16="http://schemas.microsoft.com/office/drawing/2014/main" id="{4870EB9D-5183-4E8E-B29D-A898083DC858}"/>
              </a:ext>
            </a:extLst>
          </p:cNvPr>
          <p:cNvSpPr/>
          <p:nvPr/>
        </p:nvSpPr>
        <p:spPr>
          <a:xfrm>
            <a:off x="5581973" y="3706041"/>
            <a:ext cx="1390454" cy="695951"/>
          </a:xfrm>
          <a:prstGeom prst="roundRect">
            <a:avLst/>
          </a:prstGeom>
          <a:solidFill>
            <a:srgbClr val="009FE3"/>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err="1">
                <a:latin typeface="Abel" panose="02000506030000020004" pitchFamily="2" charset="0"/>
              </a:rPr>
              <a:t>Archiving</a:t>
            </a:r>
            <a:endParaRPr lang="es-ES" sz="1600" dirty="0">
              <a:latin typeface="Abel" panose="02000506030000020004" pitchFamily="2" charset="0"/>
            </a:endParaRPr>
          </a:p>
        </p:txBody>
      </p:sp>
      <p:sp>
        <p:nvSpPr>
          <p:cNvPr id="25" name="Rectángulo: esquinas redondeadas 24">
            <a:extLst>
              <a:ext uri="{FF2B5EF4-FFF2-40B4-BE49-F238E27FC236}">
                <a16:creationId xmlns:a16="http://schemas.microsoft.com/office/drawing/2014/main" id="{42130D55-3B23-48F0-9F07-28239619E869}"/>
              </a:ext>
            </a:extLst>
          </p:cNvPr>
          <p:cNvSpPr/>
          <p:nvPr/>
        </p:nvSpPr>
        <p:spPr>
          <a:xfrm>
            <a:off x="5581973" y="1033515"/>
            <a:ext cx="1390454" cy="695951"/>
          </a:xfrm>
          <a:prstGeom prst="roundRect">
            <a:avLst/>
          </a:prstGeom>
          <a:solidFill>
            <a:srgbClr val="70B43D"/>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err="1">
                <a:latin typeface="Abel" panose="02000506030000020004" pitchFamily="2" charset="0"/>
              </a:rPr>
              <a:t>Anonymisation</a:t>
            </a:r>
            <a:endParaRPr lang="es-ES" sz="1600" dirty="0">
              <a:latin typeface="Abel" panose="02000506030000020004" pitchFamily="2" charset="0"/>
            </a:endParaRPr>
          </a:p>
        </p:txBody>
      </p:sp>
      <p:sp>
        <p:nvSpPr>
          <p:cNvPr id="3" name="Rectángulo: esquinas redondeadas 2">
            <a:extLst>
              <a:ext uri="{FF2B5EF4-FFF2-40B4-BE49-F238E27FC236}">
                <a16:creationId xmlns:a16="http://schemas.microsoft.com/office/drawing/2014/main" id="{D6C78605-047C-4BA0-9E56-12FC4FBDDE7C}"/>
              </a:ext>
            </a:extLst>
          </p:cNvPr>
          <p:cNvSpPr/>
          <p:nvPr/>
        </p:nvSpPr>
        <p:spPr>
          <a:xfrm>
            <a:off x="1855713" y="1033515"/>
            <a:ext cx="1390454" cy="695951"/>
          </a:xfrm>
          <a:prstGeom prst="roundRect">
            <a:avLst/>
          </a:prstGeom>
          <a:solidFill>
            <a:srgbClr val="009FE3"/>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Abel" panose="02000506030000020004" pitchFamily="2" charset="0"/>
              </a:rPr>
              <a:t>Raw data </a:t>
            </a:r>
            <a:r>
              <a:rPr lang="es-ES" sz="1600" dirty="0" err="1">
                <a:latin typeface="Abel" panose="02000506030000020004" pitchFamily="2" charset="0"/>
              </a:rPr>
              <a:t>analysis</a:t>
            </a:r>
            <a:endParaRPr lang="es-ES" sz="1600" dirty="0">
              <a:latin typeface="Abel" panose="02000506030000020004" pitchFamily="2" charset="0"/>
            </a:endParaRPr>
          </a:p>
        </p:txBody>
      </p:sp>
      <p:sp>
        <p:nvSpPr>
          <p:cNvPr id="20" name="Rectángulo: esquinas redondeadas 19">
            <a:extLst>
              <a:ext uri="{FF2B5EF4-FFF2-40B4-BE49-F238E27FC236}">
                <a16:creationId xmlns:a16="http://schemas.microsoft.com/office/drawing/2014/main" id="{DD7CF4AE-0528-4B51-AFB9-250FA0E40F53}"/>
              </a:ext>
            </a:extLst>
          </p:cNvPr>
          <p:cNvSpPr/>
          <p:nvPr/>
        </p:nvSpPr>
        <p:spPr>
          <a:xfrm>
            <a:off x="1855713" y="2369777"/>
            <a:ext cx="1390454" cy="695951"/>
          </a:xfrm>
          <a:prstGeom prst="roundRect">
            <a:avLst/>
          </a:prstGeom>
          <a:solidFill>
            <a:srgbClr val="009FE3"/>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err="1">
                <a:latin typeface="Abel" panose="02000506030000020004" pitchFamily="2" charset="0"/>
              </a:rPr>
              <a:t>License</a:t>
            </a:r>
            <a:r>
              <a:rPr lang="es-ES" sz="1600" dirty="0">
                <a:latin typeface="Abel" panose="02000506030000020004" pitchFamily="2" charset="0"/>
              </a:rPr>
              <a:t> </a:t>
            </a:r>
            <a:r>
              <a:rPr lang="es-ES" sz="1600" dirty="0" err="1">
                <a:latin typeface="Abel" panose="02000506030000020004" pitchFamily="2" charset="0"/>
              </a:rPr>
              <a:t>attribution</a:t>
            </a:r>
            <a:endParaRPr lang="es-ES" sz="1600" dirty="0">
              <a:latin typeface="Abel" panose="02000506030000020004" pitchFamily="2" charset="0"/>
            </a:endParaRPr>
          </a:p>
        </p:txBody>
      </p:sp>
      <p:sp>
        <p:nvSpPr>
          <p:cNvPr id="27" name="Rectángulo: esquinas redondeadas 26">
            <a:extLst>
              <a:ext uri="{FF2B5EF4-FFF2-40B4-BE49-F238E27FC236}">
                <a16:creationId xmlns:a16="http://schemas.microsoft.com/office/drawing/2014/main" id="{4D036520-E98B-4848-AFFF-203982D8BCF5}"/>
              </a:ext>
            </a:extLst>
          </p:cNvPr>
          <p:cNvSpPr/>
          <p:nvPr/>
        </p:nvSpPr>
        <p:spPr>
          <a:xfrm>
            <a:off x="1855713" y="3706041"/>
            <a:ext cx="1390454" cy="695951"/>
          </a:xfrm>
          <a:prstGeom prst="roundRect">
            <a:avLst/>
          </a:prstGeom>
          <a:solidFill>
            <a:srgbClr val="70B43D"/>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Abel" panose="02000506030000020004" pitchFamily="2" charset="0"/>
              </a:rPr>
              <a:t>Data </a:t>
            </a:r>
            <a:r>
              <a:rPr lang="es-ES" sz="1600" dirty="0" err="1">
                <a:latin typeface="Abel" panose="02000506030000020004" pitchFamily="2" charset="0"/>
              </a:rPr>
              <a:t>versioning</a:t>
            </a:r>
            <a:endParaRPr lang="es-ES" sz="1600" dirty="0">
              <a:latin typeface="Abel" panose="02000506030000020004" pitchFamily="2" charset="0"/>
            </a:endParaRPr>
          </a:p>
        </p:txBody>
      </p:sp>
      <p:cxnSp>
        <p:nvCxnSpPr>
          <p:cNvPr id="14" name="Conector recto de flecha 13">
            <a:extLst>
              <a:ext uri="{FF2B5EF4-FFF2-40B4-BE49-F238E27FC236}">
                <a16:creationId xmlns:a16="http://schemas.microsoft.com/office/drawing/2014/main" id="{2E12CE14-BCD7-481E-84B2-5808D31E4A7E}"/>
              </a:ext>
            </a:extLst>
          </p:cNvPr>
          <p:cNvCxnSpPr>
            <a:cxnSpLocks/>
            <a:stCxn id="2" idx="4"/>
            <a:endCxn id="3" idx="1"/>
          </p:cNvCxnSpPr>
          <p:nvPr/>
        </p:nvCxnSpPr>
        <p:spPr>
          <a:xfrm flipV="1">
            <a:off x="1383037" y="1381491"/>
            <a:ext cx="472676"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a:extLst>
              <a:ext uri="{FF2B5EF4-FFF2-40B4-BE49-F238E27FC236}">
                <a16:creationId xmlns:a16="http://schemas.microsoft.com/office/drawing/2014/main" id="{EFD20934-24FC-48E2-BCB2-678514875621}"/>
              </a:ext>
            </a:extLst>
          </p:cNvPr>
          <p:cNvCxnSpPr>
            <a:cxnSpLocks/>
            <a:stCxn id="21" idx="3"/>
            <a:endCxn id="23" idx="1"/>
          </p:cNvCxnSpPr>
          <p:nvPr/>
        </p:nvCxnSpPr>
        <p:spPr>
          <a:xfrm flipV="1">
            <a:off x="5109297" y="4054017"/>
            <a:ext cx="472676"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a:extLst>
              <a:ext uri="{FF2B5EF4-FFF2-40B4-BE49-F238E27FC236}">
                <a16:creationId xmlns:a16="http://schemas.microsoft.com/office/drawing/2014/main" id="{622E1506-6440-4BB6-A457-9DCFFB9BEE28}"/>
              </a:ext>
            </a:extLst>
          </p:cNvPr>
          <p:cNvCxnSpPr>
            <a:cxnSpLocks/>
            <a:stCxn id="23" idx="3"/>
            <a:endCxn id="17" idx="2"/>
          </p:cNvCxnSpPr>
          <p:nvPr/>
        </p:nvCxnSpPr>
        <p:spPr>
          <a:xfrm>
            <a:off x="6972427" y="4054017"/>
            <a:ext cx="47267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a:extLst>
              <a:ext uri="{FF2B5EF4-FFF2-40B4-BE49-F238E27FC236}">
                <a16:creationId xmlns:a16="http://schemas.microsoft.com/office/drawing/2014/main" id="{84D6E3F3-B81C-4BF6-9236-AAA96F3A4ECD}"/>
              </a:ext>
            </a:extLst>
          </p:cNvPr>
          <p:cNvCxnSpPr>
            <a:cxnSpLocks/>
            <a:stCxn id="18" idx="1"/>
            <a:endCxn id="19" idx="3"/>
          </p:cNvCxnSpPr>
          <p:nvPr/>
        </p:nvCxnSpPr>
        <p:spPr>
          <a:xfrm flipH="1" flipV="1">
            <a:off x="5109297" y="2717753"/>
            <a:ext cx="472676"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a:extLst>
              <a:ext uri="{FF2B5EF4-FFF2-40B4-BE49-F238E27FC236}">
                <a16:creationId xmlns:a16="http://schemas.microsoft.com/office/drawing/2014/main" id="{281E8C0F-C30C-443F-866A-6D6E68B0494B}"/>
              </a:ext>
            </a:extLst>
          </p:cNvPr>
          <p:cNvCxnSpPr>
            <a:cxnSpLocks/>
            <a:stCxn id="19" idx="1"/>
            <a:endCxn id="20" idx="3"/>
          </p:cNvCxnSpPr>
          <p:nvPr/>
        </p:nvCxnSpPr>
        <p:spPr>
          <a:xfrm flipH="1">
            <a:off x="3246167" y="2717753"/>
            <a:ext cx="47267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4" name="Gráfico 53">
            <a:extLst>
              <a:ext uri="{FF2B5EF4-FFF2-40B4-BE49-F238E27FC236}">
                <a16:creationId xmlns:a16="http://schemas.microsoft.com/office/drawing/2014/main" id="{760342E5-BFD9-4157-999F-CAB08F96A2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1700" y="3181229"/>
            <a:ext cx="1467870" cy="409310"/>
          </a:xfrm>
          <a:prstGeom prst="rect">
            <a:avLst/>
          </a:prstGeom>
        </p:spPr>
      </p:pic>
    </p:spTree>
    <p:extLst>
      <p:ext uri="{BB962C8B-B14F-4D97-AF65-F5344CB8AC3E}">
        <p14:creationId xmlns:p14="http://schemas.microsoft.com/office/powerpoint/2010/main" val="151725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1+#ppt_w/2"/>
                                          </p:val>
                                        </p:tav>
                                        <p:tav tm="100000">
                                          <p:val>
                                            <p:strVal val="#ppt_x"/>
                                          </p:val>
                                        </p:tav>
                                      </p:tavLst>
                                    </p:anim>
                                    <p:anim calcmode="lin" valueType="num">
                                      <p:cBhvr additive="base">
                                        <p:cTn id="5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1+#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0-#ppt_w/2"/>
                                          </p:val>
                                        </p:tav>
                                        <p:tav tm="100000">
                                          <p:val>
                                            <p:strVal val="#ppt_x"/>
                                          </p:val>
                                        </p:tav>
                                      </p:tavLst>
                                    </p:anim>
                                    <p:anim calcmode="lin" valueType="num">
                                      <p:cBhvr additive="base">
                                        <p:cTn id="6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4" grpId="0" animBg="1"/>
      <p:bldP spid="18" grpId="0" animBg="1"/>
      <p:bldP spid="23" grpId="0" animBg="1"/>
      <p:bldP spid="25" grpId="0" animBg="1"/>
      <p:bldP spid="3" grpId="0" animBg="1"/>
      <p:bldP spid="20"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EB60077-EEDB-4359-B463-F69EC03074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8</a:t>
            </a:fld>
            <a:endParaRPr lang="es-ES"/>
          </a:p>
        </p:txBody>
      </p:sp>
      <p:sp>
        <p:nvSpPr>
          <p:cNvPr id="5" name="Google Shape;156;p23">
            <a:extLst>
              <a:ext uri="{FF2B5EF4-FFF2-40B4-BE49-F238E27FC236}">
                <a16:creationId xmlns:a16="http://schemas.microsoft.com/office/drawing/2014/main" id="{F547F57C-9A7A-4A1D-8560-7030F3C05112}"/>
              </a:ext>
            </a:extLst>
          </p:cNvPr>
          <p:cNvSpPr txBox="1">
            <a:spLocks noGrp="1"/>
          </p:cNvSpPr>
          <p:nvPr>
            <p:ph type="title"/>
          </p:nvPr>
        </p:nvSpPr>
        <p:spPr>
          <a:xfrm>
            <a:off x="311700" y="28274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ES" dirty="0">
                <a:latin typeface="Maven Pro Medium"/>
                <a:ea typeface="Maven Pro Medium"/>
                <a:cs typeface="Maven Pro Medium"/>
                <a:sym typeface="Maven Pro Medium"/>
              </a:rPr>
              <a:t>FAIR4Health </a:t>
            </a:r>
            <a:r>
              <a:rPr lang="es-ES" dirty="0" err="1">
                <a:latin typeface="Maven Pro Medium"/>
                <a:ea typeface="Maven Pro Medium"/>
                <a:cs typeface="Maven Pro Medium"/>
                <a:sym typeface="Maven Pro Medium"/>
              </a:rPr>
              <a:t>Vision</a:t>
            </a:r>
            <a:endParaRPr dirty="0">
              <a:latin typeface="Maven Pro Medium"/>
              <a:ea typeface="Maven Pro Medium"/>
              <a:cs typeface="Maven Pro Medium"/>
              <a:sym typeface="Maven Pro Medium"/>
            </a:endParaRPr>
          </a:p>
        </p:txBody>
      </p:sp>
      <p:pic>
        <p:nvPicPr>
          <p:cNvPr id="6" name="Google Shape;84;p16">
            <a:extLst>
              <a:ext uri="{FF2B5EF4-FFF2-40B4-BE49-F238E27FC236}">
                <a16:creationId xmlns:a16="http://schemas.microsoft.com/office/drawing/2014/main" id="{2D95E4E3-E9DB-43AA-B9F5-6D974908A516}"/>
              </a:ext>
            </a:extLst>
          </p:cNvPr>
          <p:cNvPicPr preferRelativeResize="0"/>
          <p:nvPr/>
        </p:nvPicPr>
        <p:blipFill rotWithShape="1">
          <a:blip r:embed="rId3">
            <a:alphaModFix/>
          </a:blip>
          <a:srcRect/>
          <a:stretch/>
        </p:blipFill>
        <p:spPr>
          <a:xfrm>
            <a:off x="6648996" y="128902"/>
            <a:ext cx="2371151" cy="888824"/>
          </a:xfrm>
          <a:prstGeom prst="rect">
            <a:avLst/>
          </a:prstGeom>
          <a:noFill/>
          <a:ln>
            <a:noFill/>
          </a:ln>
        </p:spPr>
      </p:pic>
      <p:grpSp>
        <p:nvGrpSpPr>
          <p:cNvPr id="13" name="Grupo 12">
            <a:extLst>
              <a:ext uri="{FF2B5EF4-FFF2-40B4-BE49-F238E27FC236}">
                <a16:creationId xmlns:a16="http://schemas.microsoft.com/office/drawing/2014/main" id="{0190D8FA-D2E9-4D63-80B2-17717C91CC17}"/>
              </a:ext>
            </a:extLst>
          </p:cNvPr>
          <p:cNvGrpSpPr/>
          <p:nvPr/>
        </p:nvGrpSpPr>
        <p:grpSpPr>
          <a:xfrm>
            <a:off x="296634" y="1017725"/>
            <a:ext cx="3183714" cy="3129438"/>
            <a:chOff x="529883" y="1220173"/>
            <a:chExt cx="3183714" cy="3129438"/>
          </a:xfrm>
        </p:grpSpPr>
        <p:sp>
          <p:nvSpPr>
            <p:cNvPr id="7" name="Triángulo isósceles 6">
              <a:extLst>
                <a:ext uri="{FF2B5EF4-FFF2-40B4-BE49-F238E27FC236}">
                  <a16:creationId xmlns:a16="http://schemas.microsoft.com/office/drawing/2014/main" id="{914075C5-B041-4BA3-AE79-E2E4B1A57851}"/>
                </a:ext>
              </a:extLst>
            </p:cNvPr>
            <p:cNvSpPr/>
            <p:nvPr/>
          </p:nvSpPr>
          <p:spPr>
            <a:xfrm>
              <a:off x="529883" y="1220173"/>
              <a:ext cx="3183714" cy="2703153"/>
            </a:xfrm>
            <a:prstGeom prst="triangle">
              <a:avLst/>
            </a:prstGeom>
            <a:solidFill>
              <a:schemeClr val="bg1"/>
            </a:solidFill>
            <a:ln>
              <a:solidFill>
                <a:srgbClr val="70B43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S" sz="2400" dirty="0">
                  <a:solidFill>
                    <a:srgbClr val="009FE3"/>
                  </a:solidFill>
                  <a:latin typeface="Abel" panose="02000506030000020004" pitchFamily="2" charset="0"/>
                </a:rPr>
                <a:t>Open </a:t>
              </a:r>
              <a:r>
                <a:rPr lang="es-ES" sz="2400" dirty="0" err="1">
                  <a:solidFill>
                    <a:srgbClr val="009FE3"/>
                  </a:solidFill>
                  <a:latin typeface="Abel" panose="02000506030000020004" pitchFamily="2" charset="0"/>
                </a:rPr>
                <a:t>Community</a:t>
              </a:r>
              <a:endParaRPr lang="es-ES" sz="2400" dirty="0">
                <a:solidFill>
                  <a:srgbClr val="009FE3"/>
                </a:solidFill>
                <a:latin typeface="Abel" panose="02000506030000020004" pitchFamily="2" charset="0"/>
              </a:endParaRPr>
            </a:p>
          </p:txBody>
        </p:sp>
        <p:sp>
          <p:nvSpPr>
            <p:cNvPr id="8" name="CuadroTexto 7">
              <a:extLst>
                <a:ext uri="{FF2B5EF4-FFF2-40B4-BE49-F238E27FC236}">
                  <a16:creationId xmlns:a16="http://schemas.microsoft.com/office/drawing/2014/main" id="{785B958C-5724-48E9-A1AA-4919FBAE6BAE}"/>
                </a:ext>
              </a:extLst>
            </p:cNvPr>
            <p:cNvSpPr txBox="1"/>
            <p:nvPr/>
          </p:nvSpPr>
          <p:spPr>
            <a:xfrm>
              <a:off x="805514" y="3980279"/>
              <a:ext cx="2632452" cy="369332"/>
            </a:xfrm>
            <a:prstGeom prst="rect">
              <a:avLst/>
            </a:prstGeom>
            <a:noFill/>
          </p:spPr>
          <p:txBody>
            <a:bodyPr wrap="none" rtlCol="0">
              <a:spAutoFit/>
            </a:bodyPr>
            <a:lstStyle/>
            <a:p>
              <a:r>
                <a:rPr lang="es-ES" sz="1800" dirty="0" err="1">
                  <a:latin typeface="Abel" panose="02000506030000020004" pitchFamily="2" charset="0"/>
                </a:rPr>
                <a:t>Health</a:t>
              </a:r>
              <a:r>
                <a:rPr lang="es-ES" sz="1800" dirty="0">
                  <a:latin typeface="Abel" panose="02000506030000020004" pitchFamily="2" charset="0"/>
                </a:rPr>
                <a:t> </a:t>
              </a:r>
              <a:r>
                <a:rPr lang="es-ES" sz="1800" dirty="0" err="1">
                  <a:latin typeface="Abel" panose="02000506030000020004" pitchFamily="2" charset="0"/>
                </a:rPr>
                <a:t>Reseach</a:t>
              </a:r>
              <a:r>
                <a:rPr lang="es-ES" sz="1800" dirty="0">
                  <a:latin typeface="Abel" panose="02000506030000020004" pitchFamily="2" charset="0"/>
                </a:rPr>
                <a:t> </a:t>
              </a:r>
              <a:r>
                <a:rPr lang="es-ES" sz="1800" dirty="0" err="1">
                  <a:latin typeface="Abel" panose="02000506030000020004" pitchFamily="2" charset="0"/>
                </a:rPr>
                <a:t>Institutions</a:t>
              </a:r>
              <a:endParaRPr lang="es-ES" sz="1800" dirty="0">
                <a:latin typeface="Abel" panose="02000506030000020004" pitchFamily="2" charset="0"/>
              </a:endParaRPr>
            </a:p>
          </p:txBody>
        </p:sp>
        <p:sp>
          <p:nvSpPr>
            <p:cNvPr id="9" name="CuadroTexto 8">
              <a:extLst>
                <a:ext uri="{FF2B5EF4-FFF2-40B4-BE49-F238E27FC236}">
                  <a16:creationId xmlns:a16="http://schemas.microsoft.com/office/drawing/2014/main" id="{6840FED3-5B0F-4E10-8D99-A4501AF007BE}"/>
                </a:ext>
              </a:extLst>
            </p:cNvPr>
            <p:cNvSpPr txBox="1"/>
            <p:nvPr/>
          </p:nvSpPr>
          <p:spPr>
            <a:xfrm rot="18012778">
              <a:off x="-156718" y="2323901"/>
              <a:ext cx="2528256" cy="369332"/>
            </a:xfrm>
            <a:prstGeom prst="rect">
              <a:avLst/>
            </a:prstGeom>
            <a:noFill/>
          </p:spPr>
          <p:txBody>
            <a:bodyPr wrap="none" rtlCol="0">
              <a:spAutoFit/>
            </a:bodyPr>
            <a:lstStyle/>
            <a:p>
              <a:r>
                <a:rPr lang="es-ES" sz="1800" dirty="0" err="1">
                  <a:latin typeface="Abel" panose="02000506030000020004" pitchFamily="2" charset="0"/>
                </a:rPr>
                <a:t>eHealth</a:t>
              </a:r>
              <a:r>
                <a:rPr lang="es-ES" sz="1800" dirty="0">
                  <a:latin typeface="Abel" panose="02000506030000020004" pitchFamily="2" charset="0"/>
                </a:rPr>
                <a:t> </a:t>
              </a:r>
              <a:r>
                <a:rPr lang="es-ES" sz="1800" dirty="0" err="1">
                  <a:latin typeface="Abel" panose="02000506030000020004" pitchFamily="2" charset="0"/>
                </a:rPr>
                <a:t>Services</a:t>
              </a:r>
              <a:r>
                <a:rPr lang="es-ES" sz="1800" dirty="0">
                  <a:latin typeface="Abel" panose="02000506030000020004" pitchFamily="2" charset="0"/>
                </a:rPr>
                <a:t> </a:t>
              </a:r>
              <a:r>
                <a:rPr lang="es-ES" sz="1800" dirty="0" err="1">
                  <a:latin typeface="Abel" panose="02000506030000020004" pitchFamily="2" charset="0"/>
                </a:rPr>
                <a:t>Providers</a:t>
              </a:r>
              <a:endParaRPr lang="es-ES" sz="1800" dirty="0">
                <a:latin typeface="Abel" panose="02000506030000020004" pitchFamily="2" charset="0"/>
              </a:endParaRPr>
            </a:p>
          </p:txBody>
        </p:sp>
        <p:sp>
          <p:nvSpPr>
            <p:cNvPr id="10" name="CuadroTexto 9">
              <a:extLst>
                <a:ext uri="{FF2B5EF4-FFF2-40B4-BE49-F238E27FC236}">
                  <a16:creationId xmlns:a16="http://schemas.microsoft.com/office/drawing/2014/main" id="{3ED54595-CFEC-4670-BE24-0BA19C1E4626}"/>
                </a:ext>
              </a:extLst>
            </p:cNvPr>
            <p:cNvSpPr txBox="1"/>
            <p:nvPr/>
          </p:nvSpPr>
          <p:spPr>
            <a:xfrm rot="3550364">
              <a:off x="2132964" y="2323900"/>
              <a:ext cx="2000869" cy="369332"/>
            </a:xfrm>
            <a:prstGeom prst="rect">
              <a:avLst/>
            </a:prstGeom>
            <a:noFill/>
          </p:spPr>
          <p:txBody>
            <a:bodyPr wrap="none" rtlCol="0">
              <a:spAutoFit/>
            </a:bodyPr>
            <a:lstStyle/>
            <a:p>
              <a:r>
                <a:rPr lang="es-ES" sz="1800" dirty="0" err="1">
                  <a:latin typeface="Abel" panose="02000506030000020004" pitchFamily="2" charset="0"/>
                </a:rPr>
                <a:t>Healthcare</a:t>
              </a:r>
              <a:r>
                <a:rPr lang="es-ES" sz="1800" dirty="0">
                  <a:latin typeface="Abel" panose="02000506030000020004" pitchFamily="2" charset="0"/>
                </a:rPr>
                <a:t> </a:t>
              </a:r>
              <a:r>
                <a:rPr lang="es-ES" sz="1800" dirty="0" err="1">
                  <a:latin typeface="Abel" panose="02000506030000020004" pitchFamily="2" charset="0"/>
                </a:rPr>
                <a:t>Providers</a:t>
              </a:r>
              <a:endParaRPr lang="es-ES" sz="1800" dirty="0">
                <a:latin typeface="Abel" panose="02000506030000020004" pitchFamily="2" charset="0"/>
              </a:endParaRPr>
            </a:p>
          </p:txBody>
        </p:sp>
      </p:grpSp>
      <p:grpSp>
        <p:nvGrpSpPr>
          <p:cNvPr id="177" name="Grupo 176">
            <a:extLst>
              <a:ext uri="{FF2B5EF4-FFF2-40B4-BE49-F238E27FC236}">
                <a16:creationId xmlns:a16="http://schemas.microsoft.com/office/drawing/2014/main" id="{6E03DADF-D9E2-4882-BE35-AAC710C99AB7}"/>
              </a:ext>
            </a:extLst>
          </p:cNvPr>
          <p:cNvGrpSpPr/>
          <p:nvPr/>
        </p:nvGrpSpPr>
        <p:grpSpPr>
          <a:xfrm>
            <a:off x="3698053" y="1606107"/>
            <a:ext cx="5306028" cy="1931286"/>
            <a:chOff x="3698053" y="1606107"/>
            <a:chExt cx="5306028" cy="1931286"/>
          </a:xfrm>
        </p:grpSpPr>
        <p:sp>
          <p:nvSpPr>
            <p:cNvPr id="169" name="Rectángulo 168">
              <a:extLst>
                <a:ext uri="{FF2B5EF4-FFF2-40B4-BE49-F238E27FC236}">
                  <a16:creationId xmlns:a16="http://schemas.microsoft.com/office/drawing/2014/main" id="{9668C372-18F4-4E68-A68F-0EC09FD4CD83}"/>
                </a:ext>
              </a:extLst>
            </p:cNvPr>
            <p:cNvSpPr/>
            <p:nvPr/>
          </p:nvSpPr>
          <p:spPr>
            <a:xfrm>
              <a:off x="6714082" y="2241942"/>
              <a:ext cx="2289998" cy="65961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1" name="Rectángulo 150">
              <a:extLst>
                <a:ext uri="{FF2B5EF4-FFF2-40B4-BE49-F238E27FC236}">
                  <a16:creationId xmlns:a16="http://schemas.microsoft.com/office/drawing/2014/main" id="{0B4FFB03-33A0-405D-B794-54BF8B474500}"/>
                </a:ext>
              </a:extLst>
            </p:cNvPr>
            <p:cNvSpPr/>
            <p:nvPr/>
          </p:nvSpPr>
          <p:spPr>
            <a:xfrm>
              <a:off x="3698053" y="1606107"/>
              <a:ext cx="5306028" cy="635836"/>
            </a:xfrm>
            <a:prstGeom prst="rect">
              <a:avLst/>
            </a:prstGeom>
            <a:solidFill>
              <a:srgbClr val="B6E5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5" name="Rectángulo: esquinas redondeadas 104">
              <a:extLst>
                <a:ext uri="{FF2B5EF4-FFF2-40B4-BE49-F238E27FC236}">
                  <a16:creationId xmlns:a16="http://schemas.microsoft.com/office/drawing/2014/main" id="{864F7D80-6587-4FBD-98A0-6CE0AE980B9F}"/>
                </a:ext>
              </a:extLst>
            </p:cNvPr>
            <p:cNvSpPr/>
            <p:nvPr/>
          </p:nvSpPr>
          <p:spPr>
            <a:xfrm>
              <a:off x="3799228" y="2334591"/>
              <a:ext cx="2915860" cy="474318"/>
            </a:xfrm>
            <a:prstGeom prst="roundRect">
              <a:avLst>
                <a:gd name="adj" fmla="val 7261"/>
              </a:avLst>
            </a:prstGeom>
            <a:solidFill>
              <a:srgbClr val="4F81BD">
                <a:lumMod val="20000"/>
                <a:lumOff val="80000"/>
              </a:srgbClr>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Nirmala UI" panose="020B0502040204020203" pitchFamily="34" charset="0"/>
                <a:ea typeface="+mn-ea"/>
                <a:cs typeface="Nirmala UI" panose="020B0502040204020203" pitchFamily="34" charset="0"/>
              </a:endParaRPr>
            </a:p>
          </p:txBody>
        </p:sp>
        <p:sp>
          <p:nvSpPr>
            <p:cNvPr id="113" name="Rectángulo: una sola esquina cortada 112">
              <a:extLst>
                <a:ext uri="{FF2B5EF4-FFF2-40B4-BE49-F238E27FC236}">
                  <a16:creationId xmlns:a16="http://schemas.microsoft.com/office/drawing/2014/main" id="{4E17E032-F624-45F2-94C8-E113C0F20E18}"/>
                </a:ext>
              </a:extLst>
            </p:cNvPr>
            <p:cNvSpPr/>
            <p:nvPr/>
          </p:nvSpPr>
          <p:spPr>
            <a:xfrm>
              <a:off x="3801573" y="1760474"/>
              <a:ext cx="690791" cy="317708"/>
            </a:xfrm>
            <a:prstGeom prst="snip1Rect">
              <a:avLst/>
            </a:prstGeom>
            <a:solidFill>
              <a:srgbClr val="4F81BD"/>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i="0" u="none" strike="noStrike" kern="1200" cap="none" spc="0" normalizeH="0" baseline="0" noProof="0" dirty="0">
                  <a:ln>
                    <a:noFill/>
                  </a:ln>
                  <a:solidFill>
                    <a:prstClr val="white"/>
                  </a:solidFill>
                  <a:effectLst/>
                  <a:uLnTx/>
                  <a:uFillTx/>
                  <a:latin typeface="Abel" panose="02000506030000020004" pitchFamily="2" charset="0"/>
                  <a:ea typeface="+mn-ea"/>
                  <a:cs typeface="Nirmala UI" panose="020B0502040204020203" pitchFamily="34" charset="0"/>
                </a:rPr>
                <a:t>eHealth</a:t>
              </a:r>
              <a:r>
                <a:rPr kumimoji="0" lang="es-ES" sz="800" i="0" u="none" strike="noStrike" kern="1200" cap="none" spc="0" normalizeH="0" baseline="0" noProof="0" dirty="0">
                  <a:ln>
                    <a:noFill/>
                  </a:ln>
                  <a:solidFill>
                    <a:prstClr val="white"/>
                  </a:solidFill>
                  <a:effectLst/>
                  <a:uLnTx/>
                  <a:uFillTx/>
                  <a:latin typeface="Abel" panose="02000506030000020004" pitchFamily="2" charset="0"/>
                  <a:ea typeface="+mn-ea"/>
                  <a:cs typeface="Nirmala UI" panose="020B0502040204020203" pitchFamily="34" charset="0"/>
                </a:rPr>
                <a:t> </a:t>
              </a:r>
              <a:r>
                <a:rPr kumimoji="0" lang="es-ES" sz="800" i="0" u="none" strike="noStrike" kern="1200" cap="none" spc="0" normalizeH="0" baseline="0" noProof="0" dirty="0" err="1">
                  <a:ln>
                    <a:noFill/>
                  </a:ln>
                  <a:solidFill>
                    <a:prstClr val="white"/>
                  </a:solidFill>
                  <a:effectLst/>
                  <a:uLnTx/>
                  <a:uFillTx/>
                  <a:latin typeface="Abel" panose="02000506030000020004" pitchFamily="2" charset="0"/>
                  <a:ea typeface="+mn-ea"/>
                  <a:cs typeface="Nirmala UI" panose="020B0502040204020203" pitchFamily="34" charset="0"/>
                </a:rPr>
                <a:t>Provider</a:t>
              </a:r>
              <a:endParaRPr kumimoji="0" lang="es-ES" sz="800" i="0" u="none" strike="noStrike" kern="1200" cap="none" spc="0" normalizeH="0" baseline="0" noProof="0" dirty="0">
                <a:ln>
                  <a:noFill/>
                </a:ln>
                <a:solidFill>
                  <a:prstClr val="white"/>
                </a:solidFill>
                <a:effectLst/>
                <a:uLnTx/>
                <a:uFillTx/>
                <a:latin typeface="Abel" panose="02000506030000020004" pitchFamily="2" charset="0"/>
                <a:ea typeface="+mn-ea"/>
                <a:cs typeface="Nirmala UI" panose="020B0502040204020203" pitchFamily="34" charset="0"/>
              </a:endParaRPr>
            </a:p>
          </p:txBody>
        </p:sp>
        <p:sp>
          <p:nvSpPr>
            <p:cNvPr id="114" name="Rectángulo: una sola esquina cortada 113">
              <a:extLst>
                <a:ext uri="{FF2B5EF4-FFF2-40B4-BE49-F238E27FC236}">
                  <a16:creationId xmlns:a16="http://schemas.microsoft.com/office/drawing/2014/main" id="{01A9A4DF-8592-4675-824E-97F33D7D1B71}"/>
                </a:ext>
              </a:extLst>
            </p:cNvPr>
            <p:cNvSpPr/>
            <p:nvPr/>
          </p:nvSpPr>
          <p:spPr>
            <a:xfrm>
              <a:off x="4683597" y="1760474"/>
              <a:ext cx="690791" cy="317708"/>
            </a:xfrm>
            <a:prstGeom prst="snip1Rect">
              <a:avLst/>
            </a:prstGeom>
            <a:solidFill>
              <a:srgbClr val="4F81BD"/>
            </a:solidFill>
            <a:ln w="12700" cap="flat" cmpd="sng" algn="ctr">
              <a:solidFill>
                <a:srgbClr val="4F81BD">
                  <a:shade val="50000"/>
                </a:srgbClr>
              </a:solidFill>
              <a:prstDash val="solid"/>
            </a:ln>
            <a:effectLst/>
          </p:spPr>
          <p:txBody>
            <a:bodyPr rtlCol="0" anchor="ctr"/>
            <a:lstStyle/>
            <a:p>
              <a:pPr algn="ctr">
                <a:buClrTx/>
              </a:pPr>
              <a:r>
                <a:rPr lang="en-GB" sz="800" kern="1200" dirty="0">
                  <a:solidFill>
                    <a:prstClr val="white"/>
                  </a:solidFill>
                  <a:latin typeface="Abel" panose="02000506030000020004" pitchFamily="2" charset="0"/>
                  <a:ea typeface="+mn-ea"/>
                  <a:cs typeface="Nirmala UI" panose="020B0502040204020203" pitchFamily="34" charset="0"/>
                </a:rPr>
                <a:t>eHealth</a:t>
              </a:r>
              <a:r>
                <a:rPr lang="es-ES" sz="800" kern="1200" dirty="0">
                  <a:solidFill>
                    <a:prstClr val="white"/>
                  </a:solidFill>
                  <a:latin typeface="Abel" panose="02000506030000020004" pitchFamily="2" charset="0"/>
                  <a:ea typeface="+mn-ea"/>
                  <a:cs typeface="Nirmala UI" panose="020B0502040204020203" pitchFamily="34" charset="0"/>
                </a:rPr>
                <a:t> </a:t>
              </a:r>
              <a:r>
                <a:rPr lang="es-ES" sz="800" kern="1200" dirty="0" err="1">
                  <a:solidFill>
                    <a:prstClr val="white"/>
                  </a:solidFill>
                  <a:latin typeface="Abel" panose="02000506030000020004" pitchFamily="2" charset="0"/>
                  <a:ea typeface="+mn-ea"/>
                  <a:cs typeface="Nirmala UI" panose="020B0502040204020203" pitchFamily="34" charset="0"/>
                </a:rPr>
                <a:t>Provider</a:t>
              </a:r>
              <a:endParaRPr lang="es-ES" sz="800" kern="1200" dirty="0">
                <a:solidFill>
                  <a:prstClr val="white"/>
                </a:solidFill>
                <a:latin typeface="Abel" panose="02000506030000020004" pitchFamily="2" charset="0"/>
                <a:ea typeface="+mn-ea"/>
                <a:cs typeface="Nirmala UI" panose="020B0502040204020203" pitchFamily="34" charset="0"/>
              </a:endParaRPr>
            </a:p>
          </p:txBody>
        </p:sp>
        <p:sp>
          <p:nvSpPr>
            <p:cNvPr id="115" name="Rectángulo: una sola esquina cortada 114">
              <a:extLst>
                <a:ext uri="{FF2B5EF4-FFF2-40B4-BE49-F238E27FC236}">
                  <a16:creationId xmlns:a16="http://schemas.microsoft.com/office/drawing/2014/main" id="{31A10757-A148-4E37-B677-153FE9D60CDD}"/>
                </a:ext>
              </a:extLst>
            </p:cNvPr>
            <p:cNvSpPr/>
            <p:nvPr/>
          </p:nvSpPr>
          <p:spPr>
            <a:xfrm>
              <a:off x="6014261" y="1762717"/>
              <a:ext cx="690791" cy="317708"/>
            </a:xfrm>
            <a:prstGeom prst="snip1Rect">
              <a:avLst/>
            </a:prstGeom>
            <a:solidFill>
              <a:srgbClr val="4F81BD"/>
            </a:solidFill>
            <a:ln w="12700" cap="flat" cmpd="sng" algn="ctr">
              <a:solidFill>
                <a:srgbClr val="4F81BD">
                  <a:shade val="50000"/>
                </a:srgbClr>
              </a:solidFill>
              <a:prstDash val="solid"/>
            </a:ln>
            <a:effectLst/>
          </p:spPr>
          <p:txBody>
            <a:bodyPr rtlCol="0" anchor="ctr"/>
            <a:lstStyle/>
            <a:p>
              <a:pPr algn="ctr">
                <a:buClrTx/>
              </a:pPr>
              <a:r>
                <a:rPr lang="es-ES" sz="800" kern="1200" dirty="0" err="1">
                  <a:solidFill>
                    <a:prstClr val="white"/>
                  </a:solidFill>
                  <a:latin typeface="Abel" panose="02000506030000020004" pitchFamily="2" charset="0"/>
                  <a:ea typeface="+mn-ea"/>
                  <a:cs typeface="Nirmala UI" panose="020B0502040204020203" pitchFamily="34" charset="0"/>
                </a:rPr>
                <a:t>eHealth</a:t>
              </a:r>
              <a:r>
                <a:rPr lang="es-ES" sz="800" kern="1200" dirty="0">
                  <a:solidFill>
                    <a:prstClr val="white"/>
                  </a:solidFill>
                  <a:latin typeface="Abel" panose="02000506030000020004" pitchFamily="2" charset="0"/>
                  <a:ea typeface="+mn-ea"/>
                  <a:cs typeface="Nirmala UI" panose="020B0502040204020203" pitchFamily="34" charset="0"/>
                </a:rPr>
                <a:t> </a:t>
              </a:r>
              <a:r>
                <a:rPr lang="es-ES" sz="800" kern="1200" dirty="0" err="1">
                  <a:solidFill>
                    <a:prstClr val="white"/>
                  </a:solidFill>
                  <a:latin typeface="Abel" panose="02000506030000020004" pitchFamily="2" charset="0"/>
                  <a:ea typeface="+mn-ea"/>
                  <a:cs typeface="Nirmala UI" panose="020B0502040204020203" pitchFamily="34" charset="0"/>
                </a:rPr>
                <a:t>Provider</a:t>
              </a:r>
              <a:endParaRPr lang="es-ES" sz="800" kern="1200" dirty="0">
                <a:solidFill>
                  <a:prstClr val="white"/>
                </a:solidFill>
                <a:latin typeface="Abel" panose="02000506030000020004" pitchFamily="2" charset="0"/>
                <a:ea typeface="+mn-ea"/>
                <a:cs typeface="Nirmala UI" panose="020B0502040204020203" pitchFamily="34" charset="0"/>
              </a:endParaRPr>
            </a:p>
          </p:txBody>
        </p:sp>
        <p:cxnSp>
          <p:nvCxnSpPr>
            <p:cNvPr id="116" name="Conector recto de flecha 115">
              <a:extLst>
                <a:ext uri="{FF2B5EF4-FFF2-40B4-BE49-F238E27FC236}">
                  <a16:creationId xmlns:a16="http://schemas.microsoft.com/office/drawing/2014/main" id="{465BBB7D-51F8-4468-9912-5EBD17C38ABE}"/>
                </a:ext>
              </a:extLst>
            </p:cNvPr>
            <p:cNvCxnSpPr>
              <a:cxnSpLocks/>
              <a:stCxn id="113" idx="1"/>
            </p:cNvCxnSpPr>
            <p:nvPr/>
          </p:nvCxnSpPr>
          <p:spPr>
            <a:xfrm>
              <a:off x="4146969" y="2078182"/>
              <a:ext cx="0" cy="254166"/>
            </a:xfrm>
            <a:prstGeom prst="straightConnector1">
              <a:avLst/>
            </a:prstGeom>
            <a:noFill/>
            <a:ln w="9525" cap="flat" cmpd="sng" algn="ctr">
              <a:solidFill>
                <a:schemeClr val="tx1"/>
              </a:solidFill>
              <a:prstDash val="solid"/>
              <a:headEnd type="triangle"/>
              <a:tailEnd type="triangle"/>
            </a:ln>
            <a:effectLst/>
          </p:spPr>
        </p:cxnSp>
        <p:cxnSp>
          <p:nvCxnSpPr>
            <p:cNvPr id="117" name="Conector recto de flecha 116">
              <a:extLst>
                <a:ext uri="{FF2B5EF4-FFF2-40B4-BE49-F238E27FC236}">
                  <a16:creationId xmlns:a16="http://schemas.microsoft.com/office/drawing/2014/main" id="{0AE54E1F-A85C-41BF-BD1C-DCB3B5445446}"/>
                </a:ext>
              </a:extLst>
            </p:cNvPr>
            <p:cNvCxnSpPr>
              <a:cxnSpLocks/>
              <a:stCxn id="114" idx="1"/>
            </p:cNvCxnSpPr>
            <p:nvPr/>
          </p:nvCxnSpPr>
          <p:spPr>
            <a:xfrm>
              <a:off x="5028993" y="2078182"/>
              <a:ext cx="0" cy="254166"/>
            </a:xfrm>
            <a:prstGeom prst="straightConnector1">
              <a:avLst/>
            </a:prstGeom>
            <a:noFill/>
            <a:ln w="9525" cap="flat" cmpd="sng" algn="ctr">
              <a:solidFill>
                <a:schemeClr val="tx1"/>
              </a:solidFill>
              <a:prstDash val="solid"/>
              <a:headEnd type="triangle"/>
              <a:tailEnd type="triangle"/>
            </a:ln>
            <a:effectLst/>
          </p:spPr>
        </p:cxnSp>
        <p:cxnSp>
          <p:nvCxnSpPr>
            <p:cNvPr id="118" name="Conector recto de flecha 117">
              <a:extLst>
                <a:ext uri="{FF2B5EF4-FFF2-40B4-BE49-F238E27FC236}">
                  <a16:creationId xmlns:a16="http://schemas.microsoft.com/office/drawing/2014/main" id="{766C2961-BF34-419A-B5DF-6D68BE1149C5}"/>
                </a:ext>
              </a:extLst>
            </p:cNvPr>
            <p:cNvCxnSpPr>
              <a:cxnSpLocks/>
              <a:stCxn id="115" idx="1"/>
            </p:cNvCxnSpPr>
            <p:nvPr/>
          </p:nvCxnSpPr>
          <p:spPr>
            <a:xfrm>
              <a:off x="6359656" y="2080425"/>
              <a:ext cx="0" cy="251924"/>
            </a:xfrm>
            <a:prstGeom prst="straightConnector1">
              <a:avLst/>
            </a:prstGeom>
            <a:noFill/>
            <a:ln w="9525" cap="flat" cmpd="sng" algn="ctr">
              <a:solidFill>
                <a:schemeClr val="tx1"/>
              </a:solidFill>
              <a:prstDash val="solid"/>
              <a:headEnd type="triangle"/>
              <a:tailEnd type="triangle"/>
            </a:ln>
            <a:effectLst/>
          </p:spPr>
        </p:cxnSp>
        <p:grpSp>
          <p:nvGrpSpPr>
            <p:cNvPr id="125" name="Grupo 124">
              <a:extLst>
                <a:ext uri="{FF2B5EF4-FFF2-40B4-BE49-F238E27FC236}">
                  <a16:creationId xmlns:a16="http://schemas.microsoft.com/office/drawing/2014/main" id="{4A36AF37-22EA-4F12-9BA0-470FF9EBC356}"/>
                </a:ext>
              </a:extLst>
            </p:cNvPr>
            <p:cNvGrpSpPr/>
            <p:nvPr/>
          </p:nvGrpSpPr>
          <p:grpSpPr>
            <a:xfrm>
              <a:off x="5596536" y="1909797"/>
              <a:ext cx="229537" cy="25417"/>
              <a:chOff x="5148064" y="1052736"/>
              <a:chExt cx="537592" cy="72008"/>
            </a:xfrm>
          </p:grpSpPr>
          <p:sp>
            <p:nvSpPr>
              <p:cNvPr id="146" name="Elipse 145">
                <a:extLst>
                  <a:ext uri="{FF2B5EF4-FFF2-40B4-BE49-F238E27FC236}">
                    <a16:creationId xmlns:a16="http://schemas.microsoft.com/office/drawing/2014/main" id="{8E9DB7A3-3D56-4B8C-87BA-44A9DD9AD2C2}"/>
                  </a:ext>
                </a:extLst>
              </p:cNvPr>
              <p:cNvSpPr/>
              <p:nvPr/>
            </p:nvSpPr>
            <p:spPr>
              <a:xfrm>
                <a:off x="5148064" y="1052736"/>
                <a:ext cx="72008" cy="72008"/>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7" name="Elipse 146">
                <a:extLst>
                  <a:ext uri="{FF2B5EF4-FFF2-40B4-BE49-F238E27FC236}">
                    <a16:creationId xmlns:a16="http://schemas.microsoft.com/office/drawing/2014/main" id="{50438A95-E08C-4D10-807E-9267A5F3BFAF}"/>
                  </a:ext>
                </a:extLst>
              </p:cNvPr>
              <p:cNvSpPr/>
              <p:nvPr/>
            </p:nvSpPr>
            <p:spPr>
              <a:xfrm>
                <a:off x="5380856" y="1052736"/>
                <a:ext cx="72008" cy="72008"/>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8" name="Elipse 147">
                <a:extLst>
                  <a:ext uri="{FF2B5EF4-FFF2-40B4-BE49-F238E27FC236}">
                    <a16:creationId xmlns:a16="http://schemas.microsoft.com/office/drawing/2014/main" id="{59960EDE-78AC-4328-A80A-6BA69F3B0B50}"/>
                  </a:ext>
                </a:extLst>
              </p:cNvPr>
              <p:cNvSpPr/>
              <p:nvPr/>
            </p:nvSpPr>
            <p:spPr>
              <a:xfrm>
                <a:off x="5613648" y="1052736"/>
                <a:ext cx="72008" cy="72008"/>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32" name="CuadroTexto 131">
              <a:extLst>
                <a:ext uri="{FF2B5EF4-FFF2-40B4-BE49-F238E27FC236}">
                  <a16:creationId xmlns:a16="http://schemas.microsoft.com/office/drawing/2014/main" id="{5B0DBA14-E620-4F31-B9CD-157748B84750}"/>
                </a:ext>
              </a:extLst>
            </p:cNvPr>
            <p:cNvSpPr txBox="1"/>
            <p:nvPr/>
          </p:nvSpPr>
          <p:spPr>
            <a:xfrm>
              <a:off x="6856355" y="1790658"/>
              <a:ext cx="2013565"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b="0" i="0" u="none" strike="noStrike" kern="1200" cap="none" spc="0" normalizeH="0" baseline="0" noProof="0" dirty="0" err="1">
                  <a:ln>
                    <a:noFill/>
                  </a:ln>
                  <a:solidFill>
                    <a:srgbClr val="1F497D">
                      <a:lumMod val="60000"/>
                      <a:lumOff val="40000"/>
                    </a:srgbClr>
                  </a:solidFill>
                  <a:effectLst/>
                  <a:uLnTx/>
                  <a:uFillTx/>
                  <a:latin typeface="Abel" panose="02000506030000020004" pitchFamily="2" charset="0"/>
                  <a:ea typeface="+mn-ea"/>
                  <a:cs typeface="+mn-cs"/>
                </a:rPr>
                <a:t>eHealth</a:t>
              </a:r>
              <a:r>
                <a:rPr kumimoji="0" lang="es-ES" b="0" i="0" u="none" strike="noStrike" kern="1200" cap="none" spc="0" normalizeH="0" baseline="0" noProof="0" dirty="0">
                  <a:ln>
                    <a:noFill/>
                  </a:ln>
                  <a:solidFill>
                    <a:srgbClr val="1F497D">
                      <a:lumMod val="60000"/>
                      <a:lumOff val="40000"/>
                    </a:srgbClr>
                  </a:solidFill>
                  <a:effectLst/>
                  <a:uLnTx/>
                  <a:uFillTx/>
                  <a:latin typeface="Abel" panose="02000506030000020004" pitchFamily="2" charset="0"/>
                  <a:ea typeface="+mn-ea"/>
                  <a:cs typeface="+mn-cs"/>
                </a:rPr>
                <a:t> </a:t>
              </a:r>
              <a:r>
                <a:rPr kumimoji="0" lang="es-ES" b="0" i="0" u="none" strike="noStrike" kern="1200" cap="none" spc="0" normalizeH="0" baseline="0" noProof="0" dirty="0" err="1">
                  <a:ln>
                    <a:noFill/>
                  </a:ln>
                  <a:solidFill>
                    <a:srgbClr val="1F497D">
                      <a:lumMod val="60000"/>
                      <a:lumOff val="40000"/>
                    </a:srgbClr>
                  </a:solidFill>
                  <a:effectLst/>
                  <a:uLnTx/>
                  <a:uFillTx/>
                  <a:latin typeface="Abel" panose="02000506030000020004" pitchFamily="2" charset="0"/>
                  <a:ea typeface="+mn-ea"/>
                  <a:cs typeface="+mn-cs"/>
                </a:rPr>
                <a:t>Services</a:t>
              </a:r>
              <a:r>
                <a:rPr kumimoji="0" lang="es-ES" b="0" i="0" u="none" strike="noStrike" kern="1200" cap="none" spc="0" normalizeH="0" baseline="0" noProof="0" dirty="0">
                  <a:ln>
                    <a:noFill/>
                  </a:ln>
                  <a:solidFill>
                    <a:srgbClr val="1F497D">
                      <a:lumMod val="60000"/>
                      <a:lumOff val="40000"/>
                    </a:srgbClr>
                  </a:solidFill>
                  <a:effectLst/>
                  <a:uLnTx/>
                  <a:uFillTx/>
                  <a:latin typeface="Abel" panose="02000506030000020004" pitchFamily="2" charset="0"/>
                  <a:ea typeface="+mn-ea"/>
                  <a:cs typeface="+mn-cs"/>
                </a:rPr>
                <a:t> </a:t>
              </a:r>
              <a:r>
                <a:rPr kumimoji="0" lang="es-ES" b="0" i="0" u="none" strike="noStrike" kern="1200" cap="none" spc="0" normalizeH="0" baseline="0" noProof="0" dirty="0" err="1">
                  <a:ln>
                    <a:noFill/>
                  </a:ln>
                  <a:solidFill>
                    <a:srgbClr val="1F497D">
                      <a:lumMod val="60000"/>
                      <a:lumOff val="40000"/>
                    </a:srgbClr>
                  </a:solidFill>
                  <a:effectLst/>
                  <a:uLnTx/>
                  <a:uFillTx/>
                  <a:latin typeface="Abel" panose="02000506030000020004" pitchFamily="2" charset="0"/>
                  <a:ea typeface="+mn-ea"/>
                  <a:cs typeface="+mn-cs"/>
                </a:rPr>
                <a:t>Providers</a:t>
              </a:r>
              <a:endParaRPr kumimoji="0" lang="es-ES" b="0" i="0" u="none" strike="noStrike" kern="1200" cap="none" spc="0" normalizeH="0" baseline="0" noProof="0" dirty="0">
                <a:ln>
                  <a:noFill/>
                </a:ln>
                <a:solidFill>
                  <a:srgbClr val="1F497D">
                    <a:lumMod val="60000"/>
                    <a:lumOff val="40000"/>
                  </a:srgbClr>
                </a:solidFill>
                <a:effectLst/>
                <a:uLnTx/>
                <a:uFillTx/>
                <a:latin typeface="Abel" panose="02000506030000020004" pitchFamily="2" charset="0"/>
                <a:ea typeface="+mn-ea"/>
                <a:cs typeface="+mn-cs"/>
              </a:endParaRPr>
            </a:p>
          </p:txBody>
        </p:sp>
        <p:pic>
          <p:nvPicPr>
            <p:cNvPr id="149" name="Google Shape;84;p16">
              <a:extLst>
                <a:ext uri="{FF2B5EF4-FFF2-40B4-BE49-F238E27FC236}">
                  <a16:creationId xmlns:a16="http://schemas.microsoft.com/office/drawing/2014/main" id="{58DA5868-DB0E-46A1-9C0F-6A826F2CDE88}"/>
                </a:ext>
              </a:extLst>
            </p:cNvPr>
            <p:cNvPicPr preferRelativeResize="0">
              <a:picLocks noChangeAspect="1"/>
            </p:cNvPicPr>
            <p:nvPr/>
          </p:nvPicPr>
          <p:blipFill rotWithShape="1">
            <a:blip r:embed="rId3">
              <a:clrChange>
                <a:clrFrom>
                  <a:srgbClr val="FFFFFF"/>
                </a:clrFrom>
                <a:clrTo>
                  <a:srgbClr val="FFFFFF">
                    <a:alpha val="0"/>
                  </a:srgbClr>
                </a:clrTo>
              </a:clrChange>
              <a:alphaModFix/>
            </a:blip>
            <a:srcRect/>
            <a:stretch/>
          </p:blipFill>
          <p:spPr>
            <a:xfrm>
              <a:off x="4594433" y="2351233"/>
              <a:ext cx="1147016" cy="429958"/>
            </a:xfrm>
            <a:prstGeom prst="rect">
              <a:avLst/>
            </a:prstGeom>
            <a:noFill/>
            <a:ln>
              <a:noFill/>
            </a:ln>
          </p:spPr>
        </p:pic>
        <p:sp>
          <p:nvSpPr>
            <p:cNvPr id="152" name="Rectángulo 151">
              <a:extLst>
                <a:ext uri="{FF2B5EF4-FFF2-40B4-BE49-F238E27FC236}">
                  <a16:creationId xmlns:a16="http://schemas.microsoft.com/office/drawing/2014/main" id="{76CCDFEB-5A5E-4D5E-9CC6-D66BA9C13DDC}"/>
                </a:ext>
              </a:extLst>
            </p:cNvPr>
            <p:cNvSpPr/>
            <p:nvPr/>
          </p:nvSpPr>
          <p:spPr>
            <a:xfrm>
              <a:off x="3714119" y="2901557"/>
              <a:ext cx="5289960" cy="63583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3" name="Rectángulo: una sola esquina cortada 152">
              <a:extLst>
                <a:ext uri="{FF2B5EF4-FFF2-40B4-BE49-F238E27FC236}">
                  <a16:creationId xmlns:a16="http://schemas.microsoft.com/office/drawing/2014/main" id="{58F1606E-597D-41B7-8D84-E0F93BE2A147}"/>
                </a:ext>
              </a:extLst>
            </p:cNvPr>
            <p:cNvSpPr/>
            <p:nvPr/>
          </p:nvSpPr>
          <p:spPr>
            <a:xfrm>
              <a:off x="3802685" y="3055924"/>
              <a:ext cx="690791" cy="317708"/>
            </a:xfrm>
            <a:prstGeom prst="snip1Rect">
              <a:avLst/>
            </a:prstGeom>
            <a:solidFill>
              <a:srgbClr val="70B43D"/>
            </a:solidFill>
            <a:ln w="12700" cap="flat" cmpd="sng" algn="ctr">
              <a:solidFill>
                <a:schemeClr val="accent6">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i="0" u="none" strike="noStrike" kern="1200" cap="none" spc="0" normalizeH="0" baseline="0" noProof="0" dirty="0" err="1">
                  <a:ln>
                    <a:noFill/>
                  </a:ln>
                  <a:solidFill>
                    <a:prstClr val="white"/>
                  </a:solidFill>
                  <a:effectLst/>
                  <a:uLnTx/>
                  <a:uFillTx/>
                  <a:latin typeface="Abel" panose="02000506030000020004" pitchFamily="2" charset="0"/>
                  <a:ea typeface="+mn-ea"/>
                  <a:cs typeface="Nirmala UI" panose="020B0502040204020203" pitchFamily="34" charset="0"/>
                </a:rPr>
                <a:t>Research</a:t>
              </a:r>
              <a:r>
                <a:rPr kumimoji="0" lang="es-ES" sz="800" i="0" u="none" strike="noStrike" kern="1200" cap="none" spc="0" normalizeH="0" baseline="0" noProof="0" dirty="0">
                  <a:ln>
                    <a:noFill/>
                  </a:ln>
                  <a:solidFill>
                    <a:prstClr val="white"/>
                  </a:solidFill>
                  <a:effectLst/>
                  <a:uLnTx/>
                  <a:uFillTx/>
                  <a:latin typeface="Abel" panose="02000506030000020004" pitchFamily="2" charset="0"/>
                  <a:ea typeface="+mn-ea"/>
                  <a:cs typeface="Nirmala UI" panose="020B0502040204020203" pitchFamily="34" charset="0"/>
                </a:rPr>
                <a:t> </a:t>
              </a:r>
              <a:r>
                <a:rPr kumimoji="0" lang="es-ES" sz="800" i="0" u="none" strike="noStrike" kern="1200" cap="none" spc="0" normalizeH="0" baseline="0" noProof="0" dirty="0" err="1">
                  <a:ln>
                    <a:noFill/>
                  </a:ln>
                  <a:solidFill>
                    <a:prstClr val="white"/>
                  </a:solidFill>
                  <a:effectLst/>
                  <a:uLnTx/>
                  <a:uFillTx/>
                  <a:latin typeface="Abel" panose="02000506030000020004" pitchFamily="2" charset="0"/>
                  <a:ea typeface="+mn-ea"/>
                  <a:cs typeface="Nirmala UI" panose="020B0502040204020203" pitchFamily="34" charset="0"/>
                </a:rPr>
                <a:t>Institution</a:t>
              </a:r>
              <a:endParaRPr kumimoji="0" lang="es-ES" sz="800" i="0" u="none" strike="noStrike" kern="1200" cap="none" spc="0" normalizeH="0" baseline="0" noProof="0" dirty="0">
                <a:ln>
                  <a:noFill/>
                </a:ln>
                <a:solidFill>
                  <a:prstClr val="white"/>
                </a:solidFill>
                <a:effectLst/>
                <a:uLnTx/>
                <a:uFillTx/>
                <a:latin typeface="Abel" panose="02000506030000020004" pitchFamily="2" charset="0"/>
                <a:ea typeface="+mn-ea"/>
                <a:cs typeface="Nirmala UI" panose="020B0502040204020203" pitchFamily="34" charset="0"/>
              </a:endParaRPr>
            </a:p>
          </p:txBody>
        </p:sp>
        <p:sp>
          <p:nvSpPr>
            <p:cNvPr id="154" name="Rectángulo: una sola esquina cortada 153">
              <a:extLst>
                <a:ext uri="{FF2B5EF4-FFF2-40B4-BE49-F238E27FC236}">
                  <a16:creationId xmlns:a16="http://schemas.microsoft.com/office/drawing/2014/main" id="{3A114BFC-52AD-4E15-AD20-4F308C3078F3}"/>
                </a:ext>
              </a:extLst>
            </p:cNvPr>
            <p:cNvSpPr/>
            <p:nvPr/>
          </p:nvSpPr>
          <p:spPr>
            <a:xfrm>
              <a:off x="4684709" y="3055924"/>
              <a:ext cx="690791" cy="317708"/>
            </a:xfrm>
            <a:prstGeom prst="snip1Rect">
              <a:avLst/>
            </a:prstGeom>
            <a:solidFill>
              <a:srgbClr val="70B43D"/>
            </a:solidFill>
            <a:ln w="12700" cap="flat" cmpd="sng" algn="ctr">
              <a:solidFill>
                <a:schemeClr val="accent6">
                  <a:lumMod val="50000"/>
                </a:schemeClr>
              </a:solidFill>
              <a:prstDash val="solid"/>
            </a:ln>
            <a:effectLst/>
          </p:spPr>
          <p:txBody>
            <a:bodyPr rtlCol="0" anchor="ctr"/>
            <a:lstStyle/>
            <a:p>
              <a:pPr algn="ctr">
                <a:buClrTx/>
              </a:pPr>
              <a:r>
                <a:rPr lang="es-ES" sz="800" kern="1200" dirty="0" err="1">
                  <a:solidFill>
                    <a:prstClr val="white"/>
                  </a:solidFill>
                  <a:latin typeface="Abel" panose="02000506030000020004" pitchFamily="2" charset="0"/>
                  <a:ea typeface="+mn-ea"/>
                  <a:cs typeface="Nirmala UI" panose="020B0502040204020203" pitchFamily="34" charset="0"/>
                </a:rPr>
                <a:t>Research</a:t>
              </a:r>
              <a:r>
                <a:rPr lang="es-ES" sz="800" kern="1200" dirty="0">
                  <a:solidFill>
                    <a:prstClr val="white"/>
                  </a:solidFill>
                  <a:latin typeface="Abel" panose="02000506030000020004" pitchFamily="2" charset="0"/>
                  <a:ea typeface="+mn-ea"/>
                  <a:cs typeface="Nirmala UI" panose="020B0502040204020203" pitchFamily="34" charset="0"/>
                </a:rPr>
                <a:t> </a:t>
              </a:r>
              <a:r>
                <a:rPr lang="es-ES" sz="800" kern="1200" dirty="0" err="1">
                  <a:solidFill>
                    <a:prstClr val="white"/>
                  </a:solidFill>
                  <a:latin typeface="Abel" panose="02000506030000020004" pitchFamily="2" charset="0"/>
                  <a:ea typeface="+mn-ea"/>
                  <a:cs typeface="Nirmala UI" panose="020B0502040204020203" pitchFamily="34" charset="0"/>
                </a:rPr>
                <a:t>Institution</a:t>
              </a:r>
              <a:endParaRPr lang="es-ES" sz="800" kern="1200" dirty="0">
                <a:solidFill>
                  <a:prstClr val="white"/>
                </a:solidFill>
                <a:latin typeface="Abel" panose="02000506030000020004" pitchFamily="2" charset="0"/>
                <a:ea typeface="+mn-ea"/>
                <a:cs typeface="Nirmala UI" panose="020B0502040204020203" pitchFamily="34" charset="0"/>
              </a:endParaRPr>
            </a:p>
          </p:txBody>
        </p:sp>
        <p:sp>
          <p:nvSpPr>
            <p:cNvPr id="155" name="Rectángulo: una sola esquina cortada 154">
              <a:extLst>
                <a:ext uri="{FF2B5EF4-FFF2-40B4-BE49-F238E27FC236}">
                  <a16:creationId xmlns:a16="http://schemas.microsoft.com/office/drawing/2014/main" id="{09A5FA05-AAD2-4B31-8DFC-ED04FC0A84D1}"/>
                </a:ext>
              </a:extLst>
            </p:cNvPr>
            <p:cNvSpPr/>
            <p:nvPr/>
          </p:nvSpPr>
          <p:spPr>
            <a:xfrm>
              <a:off x="6015373" y="3058167"/>
              <a:ext cx="690791" cy="317708"/>
            </a:xfrm>
            <a:prstGeom prst="snip1Rect">
              <a:avLst/>
            </a:prstGeom>
            <a:solidFill>
              <a:srgbClr val="70B43D"/>
            </a:solidFill>
            <a:ln w="12700" cap="flat" cmpd="sng" algn="ctr">
              <a:solidFill>
                <a:schemeClr val="accent6">
                  <a:lumMod val="50000"/>
                </a:schemeClr>
              </a:solidFill>
              <a:prstDash val="solid"/>
            </a:ln>
            <a:effectLst/>
          </p:spPr>
          <p:txBody>
            <a:bodyPr rtlCol="0" anchor="ctr"/>
            <a:lstStyle/>
            <a:p>
              <a:pPr algn="ctr">
                <a:buClrTx/>
              </a:pPr>
              <a:r>
                <a:rPr lang="es-ES" sz="800" kern="1200" dirty="0" err="1">
                  <a:solidFill>
                    <a:prstClr val="white"/>
                  </a:solidFill>
                  <a:latin typeface="Abel" panose="02000506030000020004" pitchFamily="2" charset="0"/>
                  <a:ea typeface="+mn-ea"/>
                  <a:cs typeface="Nirmala UI" panose="020B0502040204020203" pitchFamily="34" charset="0"/>
                </a:rPr>
                <a:t>Research</a:t>
              </a:r>
              <a:r>
                <a:rPr lang="es-ES" sz="800" kern="1200" dirty="0">
                  <a:solidFill>
                    <a:prstClr val="white"/>
                  </a:solidFill>
                  <a:latin typeface="Abel" panose="02000506030000020004" pitchFamily="2" charset="0"/>
                  <a:ea typeface="+mn-ea"/>
                  <a:cs typeface="Nirmala UI" panose="020B0502040204020203" pitchFamily="34" charset="0"/>
                </a:rPr>
                <a:t> </a:t>
              </a:r>
              <a:r>
                <a:rPr lang="es-ES" sz="800" kern="1200" dirty="0" err="1">
                  <a:solidFill>
                    <a:prstClr val="white"/>
                  </a:solidFill>
                  <a:latin typeface="Abel" panose="02000506030000020004" pitchFamily="2" charset="0"/>
                  <a:ea typeface="+mn-ea"/>
                  <a:cs typeface="Nirmala UI" panose="020B0502040204020203" pitchFamily="34" charset="0"/>
                </a:rPr>
                <a:t>Institution</a:t>
              </a:r>
              <a:endParaRPr lang="es-ES" sz="800" kern="1200" dirty="0">
                <a:solidFill>
                  <a:prstClr val="white"/>
                </a:solidFill>
                <a:latin typeface="Abel" panose="02000506030000020004" pitchFamily="2" charset="0"/>
                <a:ea typeface="+mn-ea"/>
                <a:cs typeface="Nirmala UI" panose="020B0502040204020203" pitchFamily="34" charset="0"/>
              </a:endParaRPr>
            </a:p>
          </p:txBody>
        </p:sp>
        <p:cxnSp>
          <p:nvCxnSpPr>
            <p:cNvPr id="156" name="Conector recto de flecha 155">
              <a:extLst>
                <a:ext uri="{FF2B5EF4-FFF2-40B4-BE49-F238E27FC236}">
                  <a16:creationId xmlns:a16="http://schemas.microsoft.com/office/drawing/2014/main" id="{A4F5122C-7E2A-4F94-86BC-7089B1CE1F89}"/>
                </a:ext>
              </a:extLst>
            </p:cNvPr>
            <p:cNvCxnSpPr>
              <a:cxnSpLocks/>
            </p:cNvCxnSpPr>
            <p:nvPr/>
          </p:nvCxnSpPr>
          <p:spPr>
            <a:xfrm>
              <a:off x="4153653" y="2808909"/>
              <a:ext cx="0" cy="254166"/>
            </a:xfrm>
            <a:prstGeom prst="straightConnector1">
              <a:avLst/>
            </a:prstGeom>
            <a:noFill/>
            <a:ln w="9525" cap="flat" cmpd="sng" algn="ctr">
              <a:solidFill>
                <a:schemeClr val="tx1"/>
              </a:solidFill>
              <a:prstDash val="solid"/>
              <a:headEnd type="triangle"/>
              <a:tailEnd type="triangle"/>
            </a:ln>
            <a:effectLst/>
          </p:spPr>
        </p:cxnSp>
        <p:cxnSp>
          <p:nvCxnSpPr>
            <p:cNvPr id="157" name="Conector recto de flecha 156">
              <a:extLst>
                <a:ext uri="{FF2B5EF4-FFF2-40B4-BE49-F238E27FC236}">
                  <a16:creationId xmlns:a16="http://schemas.microsoft.com/office/drawing/2014/main" id="{347CD996-BA94-4099-AE11-D443CB22CDF7}"/>
                </a:ext>
              </a:extLst>
            </p:cNvPr>
            <p:cNvCxnSpPr>
              <a:cxnSpLocks/>
            </p:cNvCxnSpPr>
            <p:nvPr/>
          </p:nvCxnSpPr>
          <p:spPr>
            <a:xfrm>
              <a:off x="5035677" y="2808909"/>
              <a:ext cx="0" cy="254166"/>
            </a:xfrm>
            <a:prstGeom prst="straightConnector1">
              <a:avLst/>
            </a:prstGeom>
            <a:noFill/>
            <a:ln w="9525" cap="flat" cmpd="sng" algn="ctr">
              <a:solidFill>
                <a:schemeClr val="tx1"/>
              </a:solidFill>
              <a:prstDash val="solid"/>
              <a:headEnd type="triangle"/>
              <a:tailEnd type="triangle"/>
            </a:ln>
            <a:effectLst/>
          </p:spPr>
        </p:cxnSp>
        <p:cxnSp>
          <p:nvCxnSpPr>
            <p:cNvPr id="158" name="Conector recto de flecha 157">
              <a:extLst>
                <a:ext uri="{FF2B5EF4-FFF2-40B4-BE49-F238E27FC236}">
                  <a16:creationId xmlns:a16="http://schemas.microsoft.com/office/drawing/2014/main" id="{40984CBA-AA15-40AE-BDC1-D4BDC2E3DA5F}"/>
                </a:ext>
              </a:extLst>
            </p:cNvPr>
            <p:cNvCxnSpPr>
              <a:cxnSpLocks/>
            </p:cNvCxnSpPr>
            <p:nvPr/>
          </p:nvCxnSpPr>
          <p:spPr>
            <a:xfrm>
              <a:off x="6366340" y="2811152"/>
              <a:ext cx="0" cy="251924"/>
            </a:xfrm>
            <a:prstGeom prst="straightConnector1">
              <a:avLst/>
            </a:prstGeom>
            <a:noFill/>
            <a:ln w="9525" cap="flat" cmpd="sng" algn="ctr">
              <a:solidFill>
                <a:schemeClr val="tx1"/>
              </a:solidFill>
              <a:prstDash val="solid"/>
              <a:headEnd type="triangle"/>
              <a:tailEnd type="triangle"/>
            </a:ln>
            <a:effectLst/>
          </p:spPr>
        </p:cxnSp>
        <p:grpSp>
          <p:nvGrpSpPr>
            <p:cNvPr id="159" name="Grupo 158">
              <a:extLst>
                <a:ext uri="{FF2B5EF4-FFF2-40B4-BE49-F238E27FC236}">
                  <a16:creationId xmlns:a16="http://schemas.microsoft.com/office/drawing/2014/main" id="{E890DDB4-7AEC-4EB4-837A-F44DA81FAE85}"/>
                </a:ext>
              </a:extLst>
            </p:cNvPr>
            <p:cNvGrpSpPr/>
            <p:nvPr/>
          </p:nvGrpSpPr>
          <p:grpSpPr>
            <a:xfrm>
              <a:off x="5597648" y="3205247"/>
              <a:ext cx="229537" cy="25417"/>
              <a:chOff x="5148064" y="1052736"/>
              <a:chExt cx="537592" cy="72008"/>
            </a:xfrm>
          </p:grpSpPr>
          <p:sp>
            <p:nvSpPr>
              <p:cNvPr id="160" name="Elipse 159">
                <a:extLst>
                  <a:ext uri="{FF2B5EF4-FFF2-40B4-BE49-F238E27FC236}">
                    <a16:creationId xmlns:a16="http://schemas.microsoft.com/office/drawing/2014/main" id="{83785FBE-76BB-4EA7-A2D5-04718BB8D4DB}"/>
                  </a:ext>
                </a:extLst>
              </p:cNvPr>
              <p:cNvSpPr/>
              <p:nvPr/>
            </p:nvSpPr>
            <p:spPr>
              <a:xfrm>
                <a:off x="5148064" y="1052736"/>
                <a:ext cx="72008" cy="72008"/>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1" name="Elipse 160">
                <a:extLst>
                  <a:ext uri="{FF2B5EF4-FFF2-40B4-BE49-F238E27FC236}">
                    <a16:creationId xmlns:a16="http://schemas.microsoft.com/office/drawing/2014/main" id="{AC2B0ABC-5D95-48C5-9D0E-2CE85A0AAA72}"/>
                  </a:ext>
                </a:extLst>
              </p:cNvPr>
              <p:cNvSpPr/>
              <p:nvPr/>
            </p:nvSpPr>
            <p:spPr>
              <a:xfrm>
                <a:off x="5380856" y="1052736"/>
                <a:ext cx="72008" cy="72008"/>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2" name="Elipse 161">
                <a:extLst>
                  <a:ext uri="{FF2B5EF4-FFF2-40B4-BE49-F238E27FC236}">
                    <a16:creationId xmlns:a16="http://schemas.microsoft.com/office/drawing/2014/main" id="{F4647492-1B9D-4B7B-8652-3B5A6EE88EFE}"/>
                  </a:ext>
                </a:extLst>
              </p:cNvPr>
              <p:cNvSpPr/>
              <p:nvPr/>
            </p:nvSpPr>
            <p:spPr>
              <a:xfrm>
                <a:off x="5613648" y="1052736"/>
                <a:ext cx="72008" cy="72008"/>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63" name="CuadroTexto 162">
              <a:extLst>
                <a:ext uri="{FF2B5EF4-FFF2-40B4-BE49-F238E27FC236}">
                  <a16:creationId xmlns:a16="http://schemas.microsoft.com/office/drawing/2014/main" id="{FD71C203-F69C-4CF1-AA84-985268660779}"/>
                </a:ext>
              </a:extLst>
            </p:cNvPr>
            <p:cNvSpPr txBox="1"/>
            <p:nvPr/>
          </p:nvSpPr>
          <p:spPr>
            <a:xfrm>
              <a:off x="6857467" y="3086108"/>
              <a:ext cx="214661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b="0" i="0" u="none" strike="noStrike" kern="1200" cap="none" spc="0" normalizeH="0" baseline="0" noProof="0" dirty="0" err="1">
                  <a:ln>
                    <a:noFill/>
                  </a:ln>
                  <a:solidFill>
                    <a:srgbClr val="70B43D"/>
                  </a:solidFill>
                  <a:effectLst/>
                  <a:uLnTx/>
                  <a:uFillTx/>
                  <a:latin typeface="Abel" panose="02000506030000020004" pitchFamily="2" charset="0"/>
                  <a:ea typeface="+mn-ea"/>
                  <a:cs typeface="+mn-cs"/>
                </a:rPr>
                <a:t>Health</a:t>
              </a:r>
              <a:r>
                <a:rPr kumimoji="0" lang="es-ES" b="0" i="0" u="none" strike="noStrike" kern="1200" cap="none" spc="0" normalizeH="0" baseline="0" noProof="0" dirty="0">
                  <a:ln>
                    <a:noFill/>
                  </a:ln>
                  <a:solidFill>
                    <a:srgbClr val="70B43D"/>
                  </a:solidFill>
                  <a:effectLst/>
                  <a:uLnTx/>
                  <a:uFillTx/>
                  <a:latin typeface="Abel" panose="02000506030000020004" pitchFamily="2" charset="0"/>
                  <a:ea typeface="+mn-ea"/>
                  <a:cs typeface="+mn-cs"/>
                </a:rPr>
                <a:t> </a:t>
              </a:r>
              <a:r>
                <a:rPr kumimoji="0" lang="es-ES" b="0" i="0" u="none" strike="noStrike" kern="1200" cap="none" spc="0" normalizeH="0" baseline="0" noProof="0" dirty="0" err="1">
                  <a:ln>
                    <a:noFill/>
                  </a:ln>
                  <a:solidFill>
                    <a:srgbClr val="70B43D"/>
                  </a:solidFill>
                  <a:effectLst/>
                  <a:uLnTx/>
                  <a:uFillTx/>
                  <a:latin typeface="Abel" panose="02000506030000020004" pitchFamily="2" charset="0"/>
                  <a:ea typeface="+mn-ea"/>
                  <a:cs typeface="+mn-cs"/>
                </a:rPr>
                <a:t>Research</a:t>
              </a:r>
              <a:r>
                <a:rPr kumimoji="0" lang="es-ES" b="0" i="0" u="none" strike="noStrike" kern="1200" cap="none" spc="0" normalizeH="0" baseline="0" noProof="0" dirty="0">
                  <a:ln>
                    <a:noFill/>
                  </a:ln>
                  <a:solidFill>
                    <a:srgbClr val="70B43D"/>
                  </a:solidFill>
                  <a:effectLst/>
                  <a:uLnTx/>
                  <a:uFillTx/>
                  <a:latin typeface="Abel" panose="02000506030000020004" pitchFamily="2" charset="0"/>
                  <a:ea typeface="+mn-ea"/>
                  <a:cs typeface="+mn-cs"/>
                </a:rPr>
                <a:t> </a:t>
              </a:r>
              <a:r>
                <a:rPr kumimoji="0" lang="es-ES" b="0" i="0" u="none" strike="noStrike" kern="1200" cap="none" spc="0" normalizeH="0" baseline="0" noProof="0" dirty="0" err="1">
                  <a:ln>
                    <a:noFill/>
                  </a:ln>
                  <a:solidFill>
                    <a:srgbClr val="70B43D"/>
                  </a:solidFill>
                  <a:effectLst/>
                  <a:uLnTx/>
                  <a:uFillTx/>
                  <a:latin typeface="Abel" panose="02000506030000020004" pitchFamily="2" charset="0"/>
                  <a:ea typeface="+mn-ea"/>
                  <a:cs typeface="+mn-cs"/>
                </a:rPr>
                <a:t>Institutions</a:t>
              </a:r>
              <a:endParaRPr kumimoji="0" lang="es-ES" b="0" i="0" u="none" strike="noStrike" kern="1200" cap="none" spc="0" normalizeH="0" baseline="0" noProof="0" dirty="0">
                <a:ln>
                  <a:noFill/>
                </a:ln>
                <a:solidFill>
                  <a:srgbClr val="70B43D"/>
                </a:solidFill>
                <a:effectLst/>
                <a:uLnTx/>
                <a:uFillTx/>
                <a:latin typeface="Abel" panose="02000506030000020004" pitchFamily="2" charset="0"/>
                <a:ea typeface="+mn-ea"/>
                <a:cs typeface="+mn-cs"/>
              </a:endParaRPr>
            </a:p>
          </p:txBody>
        </p:sp>
        <p:sp>
          <p:nvSpPr>
            <p:cNvPr id="164" name="Rectángulo: una sola esquina cortada 163">
              <a:extLst>
                <a:ext uri="{FF2B5EF4-FFF2-40B4-BE49-F238E27FC236}">
                  <a16:creationId xmlns:a16="http://schemas.microsoft.com/office/drawing/2014/main" id="{4092273F-DE59-4BB4-A9B3-8154C9503AA7}"/>
                </a:ext>
              </a:extLst>
            </p:cNvPr>
            <p:cNvSpPr/>
            <p:nvPr/>
          </p:nvSpPr>
          <p:spPr>
            <a:xfrm>
              <a:off x="6969800" y="2332720"/>
              <a:ext cx="690791" cy="317708"/>
            </a:xfrm>
            <a:prstGeom prst="snip1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i="0" u="none" strike="noStrike" kern="1200" cap="none" spc="0" normalizeH="0" baseline="0" noProof="0" dirty="0" err="1">
                  <a:ln>
                    <a:noFill/>
                  </a:ln>
                  <a:solidFill>
                    <a:prstClr val="white"/>
                  </a:solidFill>
                  <a:effectLst/>
                  <a:uLnTx/>
                  <a:uFillTx/>
                  <a:latin typeface="Abel" panose="02000506030000020004" pitchFamily="2" charset="0"/>
                  <a:ea typeface="+mn-ea"/>
                  <a:cs typeface="Nirmala UI" panose="020B0502040204020203" pitchFamily="34" charset="0"/>
                </a:rPr>
                <a:t>Healthcare</a:t>
              </a:r>
              <a:r>
                <a:rPr kumimoji="0" lang="es-ES" sz="800" i="0" u="none" strike="noStrike" kern="1200" cap="none" spc="0" normalizeH="0" baseline="0" noProof="0" dirty="0">
                  <a:ln>
                    <a:noFill/>
                  </a:ln>
                  <a:solidFill>
                    <a:prstClr val="white"/>
                  </a:solidFill>
                  <a:effectLst/>
                  <a:uLnTx/>
                  <a:uFillTx/>
                  <a:latin typeface="Abel" panose="02000506030000020004" pitchFamily="2" charset="0"/>
                  <a:ea typeface="+mn-ea"/>
                  <a:cs typeface="Nirmala UI" panose="020B0502040204020203" pitchFamily="34" charset="0"/>
                </a:rPr>
                <a:t> </a:t>
              </a:r>
              <a:r>
                <a:rPr kumimoji="0" lang="es-ES" sz="800" i="0" u="none" strike="noStrike" kern="1200" cap="none" spc="0" normalizeH="0" baseline="0" noProof="0" dirty="0" err="1">
                  <a:ln>
                    <a:noFill/>
                  </a:ln>
                  <a:solidFill>
                    <a:prstClr val="white"/>
                  </a:solidFill>
                  <a:effectLst/>
                  <a:uLnTx/>
                  <a:uFillTx/>
                  <a:latin typeface="Abel" panose="02000506030000020004" pitchFamily="2" charset="0"/>
                  <a:ea typeface="+mn-ea"/>
                  <a:cs typeface="Nirmala UI" panose="020B0502040204020203" pitchFamily="34" charset="0"/>
                </a:rPr>
                <a:t>Provider</a:t>
              </a:r>
              <a:endParaRPr kumimoji="0" lang="es-ES" sz="800" i="0" u="none" strike="noStrike" kern="1200" cap="none" spc="0" normalizeH="0" baseline="0" noProof="0" dirty="0">
                <a:ln>
                  <a:noFill/>
                </a:ln>
                <a:solidFill>
                  <a:prstClr val="white"/>
                </a:solidFill>
                <a:effectLst/>
                <a:uLnTx/>
                <a:uFillTx/>
                <a:latin typeface="Abel" panose="02000506030000020004" pitchFamily="2" charset="0"/>
                <a:ea typeface="+mn-ea"/>
                <a:cs typeface="Nirmala UI" panose="020B0502040204020203" pitchFamily="34" charset="0"/>
              </a:endParaRPr>
            </a:p>
          </p:txBody>
        </p:sp>
        <p:sp>
          <p:nvSpPr>
            <p:cNvPr id="167" name="Rectángulo: una sola esquina cortada 166">
              <a:extLst>
                <a:ext uri="{FF2B5EF4-FFF2-40B4-BE49-F238E27FC236}">
                  <a16:creationId xmlns:a16="http://schemas.microsoft.com/office/drawing/2014/main" id="{FF72646F-2D71-485A-B446-F85484D5A980}"/>
                </a:ext>
              </a:extLst>
            </p:cNvPr>
            <p:cNvSpPr/>
            <p:nvPr/>
          </p:nvSpPr>
          <p:spPr>
            <a:xfrm>
              <a:off x="7122200" y="2485120"/>
              <a:ext cx="690791" cy="317708"/>
            </a:xfrm>
            <a:prstGeom prst="snip1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800" i="0" u="none" strike="noStrike" kern="1200" cap="none" spc="0" normalizeH="0" baseline="0" noProof="0" dirty="0" err="1">
                  <a:ln>
                    <a:noFill/>
                  </a:ln>
                  <a:solidFill>
                    <a:prstClr val="white"/>
                  </a:solidFill>
                  <a:effectLst/>
                  <a:uLnTx/>
                  <a:uFillTx/>
                  <a:latin typeface="Abel" panose="02000506030000020004" pitchFamily="2" charset="0"/>
                  <a:ea typeface="+mn-ea"/>
                  <a:cs typeface="Nirmala UI" panose="020B0502040204020203" pitchFamily="34" charset="0"/>
                </a:rPr>
                <a:t>Healthcare</a:t>
              </a:r>
              <a:r>
                <a:rPr kumimoji="0" lang="es-ES" sz="800" i="0" u="none" strike="noStrike" kern="1200" cap="none" spc="0" normalizeH="0" baseline="0" noProof="0" dirty="0">
                  <a:ln>
                    <a:noFill/>
                  </a:ln>
                  <a:solidFill>
                    <a:prstClr val="white"/>
                  </a:solidFill>
                  <a:effectLst/>
                  <a:uLnTx/>
                  <a:uFillTx/>
                  <a:latin typeface="Abel" panose="02000506030000020004" pitchFamily="2" charset="0"/>
                  <a:ea typeface="+mn-ea"/>
                  <a:cs typeface="Nirmala UI" panose="020B0502040204020203" pitchFamily="34" charset="0"/>
                </a:rPr>
                <a:t> </a:t>
              </a:r>
              <a:r>
                <a:rPr kumimoji="0" lang="es-ES" sz="800" i="0" u="none" strike="noStrike" kern="1200" cap="none" spc="0" normalizeH="0" baseline="0" noProof="0" dirty="0" err="1">
                  <a:ln>
                    <a:noFill/>
                  </a:ln>
                  <a:solidFill>
                    <a:prstClr val="white"/>
                  </a:solidFill>
                  <a:effectLst/>
                  <a:uLnTx/>
                  <a:uFillTx/>
                  <a:latin typeface="Abel" panose="02000506030000020004" pitchFamily="2" charset="0"/>
                  <a:ea typeface="+mn-ea"/>
                  <a:cs typeface="Nirmala UI" panose="020B0502040204020203" pitchFamily="34" charset="0"/>
                </a:rPr>
                <a:t>Provider</a:t>
              </a:r>
              <a:endParaRPr kumimoji="0" lang="es-ES" sz="800" i="0" u="none" strike="noStrike" kern="1200" cap="none" spc="0" normalizeH="0" baseline="0" noProof="0" dirty="0">
                <a:ln>
                  <a:noFill/>
                </a:ln>
                <a:solidFill>
                  <a:prstClr val="white"/>
                </a:solidFill>
                <a:effectLst/>
                <a:uLnTx/>
                <a:uFillTx/>
                <a:latin typeface="Abel" panose="02000506030000020004" pitchFamily="2" charset="0"/>
                <a:ea typeface="+mn-ea"/>
                <a:cs typeface="Nirmala UI" panose="020B0502040204020203" pitchFamily="34" charset="0"/>
              </a:endParaRPr>
            </a:p>
          </p:txBody>
        </p:sp>
        <p:sp>
          <p:nvSpPr>
            <p:cNvPr id="168" name="CuadroTexto 167">
              <a:extLst>
                <a:ext uri="{FF2B5EF4-FFF2-40B4-BE49-F238E27FC236}">
                  <a16:creationId xmlns:a16="http://schemas.microsoft.com/office/drawing/2014/main" id="{7F4AF73B-12CE-4C30-A215-85C2F580EE83}"/>
                </a:ext>
              </a:extLst>
            </p:cNvPr>
            <p:cNvSpPr txBox="1"/>
            <p:nvPr/>
          </p:nvSpPr>
          <p:spPr>
            <a:xfrm>
              <a:off x="7894879" y="2282986"/>
              <a:ext cx="968407"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b="0" i="0" u="none" strike="noStrike" kern="1200" cap="none" spc="0" normalizeH="0" baseline="0" noProof="0" dirty="0" err="1">
                  <a:ln>
                    <a:noFill/>
                  </a:ln>
                  <a:solidFill>
                    <a:srgbClr val="FFAB40"/>
                  </a:solidFill>
                  <a:effectLst/>
                  <a:uLnTx/>
                  <a:uFillTx/>
                  <a:latin typeface="Abel" panose="02000506030000020004" pitchFamily="2" charset="0"/>
                  <a:ea typeface="+mn-ea"/>
                  <a:cs typeface="+mn-cs"/>
                </a:rPr>
                <a:t>Healthcare</a:t>
              </a:r>
              <a:r>
                <a:rPr kumimoji="0" lang="es-ES" b="0" i="0" u="none" strike="noStrike" kern="1200" cap="none" spc="0" normalizeH="0" baseline="0" noProof="0" dirty="0">
                  <a:ln>
                    <a:noFill/>
                  </a:ln>
                  <a:solidFill>
                    <a:srgbClr val="FFAB40"/>
                  </a:solidFill>
                  <a:effectLst/>
                  <a:uLnTx/>
                  <a:uFillTx/>
                  <a:latin typeface="Abel" panose="02000506030000020004" pitchFamily="2" charset="0"/>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b="0" i="0" u="none" strike="noStrike" kern="1200" cap="none" spc="0" normalizeH="0" baseline="0" noProof="0" dirty="0" err="1">
                  <a:ln>
                    <a:noFill/>
                  </a:ln>
                  <a:solidFill>
                    <a:srgbClr val="FFAB40"/>
                  </a:solidFill>
                  <a:effectLst/>
                  <a:uLnTx/>
                  <a:uFillTx/>
                  <a:latin typeface="Abel" panose="02000506030000020004" pitchFamily="2" charset="0"/>
                  <a:ea typeface="+mn-ea"/>
                  <a:cs typeface="+mn-cs"/>
                </a:rPr>
                <a:t>Providers</a:t>
              </a:r>
              <a:endParaRPr kumimoji="0" lang="es-ES" b="0" i="0" u="none" strike="noStrike" kern="1200" cap="none" spc="0" normalizeH="0" baseline="0" noProof="0" dirty="0">
                <a:ln>
                  <a:noFill/>
                </a:ln>
                <a:solidFill>
                  <a:srgbClr val="FFAB40"/>
                </a:solidFill>
                <a:effectLst/>
                <a:uLnTx/>
                <a:uFillTx/>
                <a:latin typeface="Abel" panose="02000506030000020004" pitchFamily="2" charset="0"/>
                <a:ea typeface="+mn-ea"/>
                <a:cs typeface="+mn-cs"/>
              </a:endParaRPr>
            </a:p>
          </p:txBody>
        </p:sp>
        <p:cxnSp>
          <p:nvCxnSpPr>
            <p:cNvPr id="170" name="Conector recto de flecha 169">
              <a:extLst>
                <a:ext uri="{FF2B5EF4-FFF2-40B4-BE49-F238E27FC236}">
                  <a16:creationId xmlns:a16="http://schemas.microsoft.com/office/drawing/2014/main" id="{E1B524E9-F5DA-479F-A8F2-18B95B904617}"/>
                </a:ext>
              </a:extLst>
            </p:cNvPr>
            <p:cNvCxnSpPr>
              <a:cxnSpLocks/>
            </p:cNvCxnSpPr>
            <p:nvPr/>
          </p:nvCxnSpPr>
          <p:spPr>
            <a:xfrm rot="5400000">
              <a:off x="6843838" y="2391792"/>
              <a:ext cx="0" cy="251924"/>
            </a:xfrm>
            <a:prstGeom prst="straightConnector1">
              <a:avLst/>
            </a:prstGeom>
            <a:noFill/>
            <a:ln w="9525" cap="flat" cmpd="sng" algn="ctr">
              <a:solidFill>
                <a:schemeClr val="tx1"/>
              </a:solidFill>
              <a:prstDash val="solid"/>
              <a:headEnd type="triangle"/>
              <a:tailEnd type="triangle"/>
            </a:ln>
            <a:effectLst/>
          </p:spPr>
        </p:cxnSp>
        <p:cxnSp>
          <p:nvCxnSpPr>
            <p:cNvPr id="171" name="Conector recto de flecha 170">
              <a:extLst>
                <a:ext uri="{FF2B5EF4-FFF2-40B4-BE49-F238E27FC236}">
                  <a16:creationId xmlns:a16="http://schemas.microsoft.com/office/drawing/2014/main" id="{D711E59E-5B73-4110-AAEB-C1080FA32054}"/>
                </a:ext>
              </a:extLst>
            </p:cNvPr>
            <p:cNvCxnSpPr>
              <a:cxnSpLocks/>
            </p:cNvCxnSpPr>
            <p:nvPr/>
          </p:nvCxnSpPr>
          <p:spPr>
            <a:xfrm flipH="1" flipV="1">
              <a:off x="6721317" y="2655276"/>
              <a:ext cx="380840" cy="3254"/>
            </a:xfrm>
            <a:prstGeom prst="straightConnector1">
              <a:avLst/>
            </a:prstGeom>
            <a:noFill/>
            <a:ln w="9525" cap="flat" cmpd="sng" algn="ctr">
              <a:solidFill>
                <a:schemeClr val="tx1"/>
              </a:solidFill>
              <a:prstDash val="solid"/>
              <a:headEnd type="triangle"/>
              <a:tailEnd type="triangle"/>
            </a:ln>
            <a:effectLst/>
          </p:spPr>
        </p:cxnSp>
      </p:grpSp>
    </p:spTree>
    <p:extLst>
      <p:ext uri="{BB962C8B-B14F-4D97-AF65-F5344CB8AC3E}">
        <p14:creationId xmlns:p14="http://schemas.microsoft.com/office/powerpoint/2010/main" val="316000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1000"/>
                                        <p:tgtEl>
                                          <p:spTgt spid="177"/>
                                        </p:tgtEl>
                                      </p:cBhvr>
                                    </p:animEffect>
                                    <p:anim calcmode="lin" valueType="num">
                                      <p:cBhvr>
                                        <p:cTn id="8" dur="1000" fill="hold"/>
                                        <p:tgtEl>
                                          <p:spTgt spid="177"/>
                                        </p:tgtEl>
                                        <p:attrNameLst>
                                          <p:attrName>ppt_x</p:attrName>
                                        </p:attrNameLst>
                                      </p:cBhvr>
                                      <p:tavLst>
                                        <p:tav tm="0">
                                          <p:val>
                                            <p:strVal val="#ppt_x"/>
                                          </p:val>
                                        </p:tav>
                                        <p:tav tm="100000">
                                          <p:val>
                                            <p:strVal val="#ppt_x"/>
                                          </p:val>
                                        </p:tav>
                                      </p:tavLst>
                                    </p:anim>
                                    <p:anim calcmode="lin" valueType="num">
                                      <p:cBhvr>
                                        <p:cTn id="9" dur="1000" fill="hold"/>
                                        <p:tgtEl>
                                          <p:spTgt spid="1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32"/>
          <p:cNvPicPr preferRelativeResize="0"/>
          <p:nvPr/>
        </p:nvPicPr>
        <p:blipFill rotWithShape="1">
          <a:blip r:embed="rId3">
            <a:alphaModFix/>
          </a:blip>
          <a:srcRect/>
          <a:stretch/>
        </p:blipFill>
        <p:spPr>
          <a:xfrm>
            <a:off x="2881787" y="7"/>
            <a:ext cx="3380425" cy="1267150"/>
          </a:xfrm>
          <a:prstGeom prst="rect">
            <a:avLst/>
          </a:prstGeom>
          <a:noFill/>
          <a:ln>
            <a:noFill/>
          </a:ln>
        </p:spPr>
      </p:pic>
      <p:sp>
        <p:nvSpPr>
          <p:cNvPr id="280" name="Google Shape;280;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a:t>9</a:t>
            </a:fld>
            <a:endParaRPr/>
          </a:p>
        </p:txBody>
      </p:sp>
      <p:sp>
        <p:nvSpPr>
          <p:cNvPr id="281" name="Google Shape;281;p32"/>
          <p:cNvSpPr txBox="1"/>
          <p:nvPr/>
        </p:nvSpPr>
        <p:spPr>
          <a:xfrm>
            <a:off x="1527650" y="4256675"/>
            <a:ext cx="14382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accent5"/>
                </a:solidFill>
                <a:latin typeface="Maven Pro"/>
                <a:ea typeface="Maven Pro"/>
                <a:cs typeface="Maven Pro"/>
                <a:sym typeface="Maven Pro"/>
              </a:rPr>
              <a:t>@FAIR4Health</a:t>
            </a:r>
            <a:endParaRPr sz="1400" b="1" i="0" u="none" strike="noStrike" cap="none" dirty="0">
              <a:solidFill>
                <a:schemeClr val="accent5"/>
              </a:solidFill>
              <a:latin typeface="Maven Pro"/>
              <a:ea typeface="Maven Pro"/>
              <a:cs typeface="Maven Pro"/>
              <a:sym typeface="Maven Pro"/>
            </a:endParaRPr>
          </a:p>
        </p:txBody>
      </p:sp>
      <p:pic>
        <p:nvPicPr>
          <p:cNvPr id="282" name="Google Shape;282;p32"/>
          <p:cNvPicPr preferRelativeResize="0"/>
          <p:nvPr/>
        </p:nvPicPr>
        <p:blipFill rotWithShape="1">
          <a:blip r:embed="rId4">
            <a:alphaModFix/>
          </a:blip>
          <a:srcRect b="1545"/>
          <a:stretch/>
        </p:blipFill>
        <p:spPr>
          <a:xfrm>
            <a:off x="-25575" y="1191625"/>
            <a:ext cx="9195150" cy="3017525"/>
          </a:xfrm>
          <a:prstGeom prst="rect">
            <a:avLst/>
          </a:prstGeom>
          <a:noFill/>
          <a:ln>
            <a:noFill/>
          </a:ln>
        </p:spPr>
      </p:pic>
      <p:sp>
        <p:nvSpPr>
          <p:cNvPr id="283" name="Google Shape;283;p32"/>
          <p:cNvSpPr txBox="1"/>
          <p:nvPr/>
        </p:nvSpPr>
        <p:spPr>
          <a:xfrm>
            <a:off x="5289972" y="4256675"/>
            <a:ext cx="2204827"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sng" strike="noStrike" cap="none" dirty="0">
                <a:solidFill>
                  <a:schemeClr val="hlink"/>
                </a:solidFill>
                <a:latin typeface="Maven Pro"/>
                <a:ea typeface="Maven Pro"/>
                <a:cs typeface="Maven Pro"/>
                <a:sym typeface="Maven Pro"/>
                <a:hlinkClick r:id="rId5"/>
              </a:rPr>
              <a:t>www.FAIR4Health.eu</a:t>
            </a:r>
            <a:endParaRPr sz="1400" b="1" i="0" u="none" strike="noStrike" cap="none" dirty="0">
              <a:solidFill>
                <a:schemeClr val="accent5"/>
              </a:solidFill>
              <a:latin typeface="Maven Pro"/>
              <a:ea typeface="Maven Pro"/>
              <a:cs typeface="Maven Pro"/>
              <a:sym typeface="Maven Pro"/>
            </a:endParaRPr>
          </a:p>
        </p:txBody>
      </p:sp>
      <p:sp>
        <p:nvSpPr>
          <p:cNvPr id="284" name="Google Shape;284;p32"/>
          <p:cNvSpPr txBox="1">
            <a:spLocks noGrp="1"/>
          </p:cNvSpPr>
          <p:nvPr>
            <p:ph type="title"/>
          </p:nvPr>
        </p:nvSpPr>
        <p:spPr>
          <a:xfrm rot="-603545">
            <a:off x="-53703" y="1385855"/>
            <a:ext cx="2958266" cy="682177"/>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3200" b="1" dirty="0">
                <a:solidFill>
                  <a:srgbClr val="FFFFFF"/>
                </a:solidFill>
                <a:latin typeface="Segoe Print" panose="02000600000000000000" pitchFamily="2" charset="0"/>
                <a:ea typeface="Permanent Marker"/>
                <a:cs typeface="Permanent Marker"/>
                <a:sym typeface="Permanent Marker"/>
              </a:rPr>
              <a:t>THANK YOU!</a:t>
            </a:r>
            <a:endParaRPr sz="3200" b="1" dirty="0">
              <a:solidFill>
                <a:srgbClr val="FFFFFF"/>
              </a:solidFill>
              <a:latin typeface="Segoe Print" panose="02000600000000000000" pitchFamily="2" charset="0"/>
              <a:ea typeface="Permanent Marker"/>
              <a:cs typeface="Permanent Marker"/>
              <a:sym typeface="Permanent Marker"/>
            </a:endParaRPr>
          </a:p>
        </p:txBody>
      </p:sp>
      <p:pic>
        <p:nvPicPr>
          <p:cNvPr id="285" name="Google Shape;285;p32"/>
          <p:cNvPicPr preferRelativeResize="0"/>
          <p:nvPr/>
        </p:nvPicPr>
        <p:blipFill rotWithShape="1">
          <a:blip r:embed="rId6">
            <a:alphaModFix/>
          </a:blip>
          <a:srcRect/>
          <a:stretch/>
        </p:blipFill>
        <p:spPr>
          <a:xfrm>
            <a:off x="1192900" y="4256676"/>
            <a:ext cx="393600" cy="393600"/>
          </a:xfrm>
          <a:prstGeom prst="rect">
            <a:avLst/>
          </a:prstGeom>
          <a:noFill/>
          <a:ln>
            <a:noFill/>
          </a:ln>
        </p:spPr>
      </p:pic>
    </p:spTree>
    <p:extLst>
      <p:ext uri="{BB962C8B-B14F-4D97-AF65-F5344CB8AC3E}">
        <p14:creationId xmlns:p14="http://schemas.microsoft.com/office/powerpoint/2010/main" val="325145556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TotalTime>
  <Words>953</Words>
  <Application>Microsoft Office PowerPoint</Application>
  <PresentationFormat>Presentación en pantalla (16:9)</PresentationFormat>
  <Paragraphs>95</Paragraphs>
  <Slides>9</Slides>
  <Notes>6</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9</vt:i4>
      </vt:variant>
    </vt:vector>
  </HeadingPairs>
  <TitlesOfParts>
    <vt:vector size="18" baseType="lpstr">
      <vt:lpstr>Maven Pro Medium</vt:lpstr>
      <vt:lpstr>Segoe Print</vt:lpstr>
      <vt:lpstr>Nirmala UI</vt:lpstr>
      <vt:lpstr>Calibri</vt:lpstr>
      <vt:lpstr>Abel</vt:lpstr>
      <vt:lpstr>Arial</vt:lpstr>
      <vt:lpstr>Permanent Marker</vt:lpstr>
      <vt:lpstr>Maven Pro</vt:lpstr>
      <vt:lpstr>Simple Light</vt:lpstr>
      <vt:lpstr>From Raw Data to FAIR Data: FAIR4Health vision</vt:lpstr>
      <vt:lpstr>Improving Health Research in EU through FAIR data</vt:lpstr>
      <vt:lpstr>The FAIR Guiding Principles</vt:lpstr>
      <vt:lpstr>Demonstrators</vt:lpstr>
      <vt:lpstr>Datasets</vt:lpstr>
      <vt:lpstr>FAIRification workflow</vt:lpstr>
      <vt:lpstr>FAIRification workflow</vt:lpstr>
      <vt:lpstr>FAIR4Health Vision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Health Research in EU through FAIR data</dc:title>
  <dc:creator>Nuñez Benjumea, Francisco</dc:creator>
  <cp:lastModifiedBy>Nuñez Benjumea, Francisco</cp:lastModifiedBy>
  <cp:revision>31</cp:revision>
  <dcterms:modified xsi:type="dcterms:W3CDTF">2019-08-23T13:30:35Z</dcterms:modified>
</cp:coreProperties>
</file>